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9" r:id="rId1"/>
  </p:sldMasterIdLst>
  <p:notesMasterIdLst>
    <p:notesMasterId r:id="rId30"/>
  </p:notesMasterIdLst>
  <p:sldIdLst>
    <p:sldId id="258" r:id="rId2"/>
    <p:sldId id="260" r:id="rId3"/>
    <p:sldId id="286" r:id="rId4"/>
    <p:sldId id="263" r:id="rId5"/>
    <p:sldId id="281" r:id="rId6"/>
    <p:sldId id="261" r:id="rId7"/>
    <p:sldId id="264" r:id="rId8"/>
    <p:sldId id="275" r:id="rId9"/>
    <p:sldId id="283" r:id="rId10"/>
    <p:sldId id="276" r:id="rId11"/>
    <p:sldId id="277" r:id="rId12"/>
    <p:sldId id="278" r:id="rId13"/>
    <p:sldId id="279" r:id="rId14"/>
    <p:sldId id="280" r:id="rId15"/>
    <p:sldId id="282" r:id="rId16"/>
    <p:sldId id="262" r:id="rId17"/>
    <p:sldId id="265" r:id="rId18"/>
    <p:sldId id="271" r:id="rId19"/>
    <p:sldId id="272" r:id="rId20"/>
    <p:sldId id="273" r:id="rId21"/>
    <p:sldId id="274" r:id="rId22"/>
    <p:sldId id="266" r:id="rId23"/>
    <p:sldId id="268" r:id="rId24"/>
    <p:sldId id="269" r:id="rId25"/>
    <p:sldId id="267" r:id="rId26"/>
    <p:sldId id="285" r:id="rId27"/>
    <p:sldId id="284" r:id="rId28"/>
    <p:sldId id="257" r:id="rId2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617" autoAdjust="0"/>
    <p:restoredTop sz="94660"/>
  </p:normalViewPr>
  <p:slideViewPr>
    <p:cSldViewPr snapToGrid="0">
      <p:cViewPr varScale="1">
        <p:scale>
          <a:sx n="75" d="100"/>
          <a:sy n="75" d="100"/>
        </p:scale>
        <p:origin x="70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B8AB0C58-3A8F-4E48-AA44-C38486EA98C2}" type="datetimeFigureOut">
              <a:rPr lang="he-IL" smtClean="0"/>
              <a:t>כ"ז/אלול/תשפ"ד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A4A2644-6946-4A0E-8BB8-C20B54B2B5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6528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A2644-6946-4A0E-8BB8-C20B54B2B526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1532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632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1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25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382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9/30/2024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7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81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996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11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702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98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62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5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800" b="1" kern="1200" spc="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2000" b="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600" i="1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nAAf3a6hcTigEdEyH8u71RuzG0roJzB/view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drive.google.com/file/d/1qz9j31y1vrD-RVlsp8M7gcId2eXVwQX_/view?usp=shar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97A31CB-9953-041D-AA4E-19C03B71AF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71" r="-1" b="-1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כותרת 10">
            <a:extLst>
              <a:ext uri="{FF2B5EF4-FFF2-40B4-BE49-F238E27FC236}">
                <a16:creationId xmlns:a16="http://schemas.microsoft.com/office/drawing/2014/main" id="{1C5BCEC6-BDA2-2626-B3AD-69F0D922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30" y="879089"/>
            <a:ext cx="6872367" cy="47687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קורס בודק תוכנה</a:t>
            </a:r>
            <a:br>
              <a:rPr lang="he-IL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he-IL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אוטומטי מספר 37</a:t>
            </a:r>
            <a:br>
              <a:rPr lang="he-IL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he-IL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בהנחייתו של </a:t>
            </a:r>
            <a:br>
              <a:rPr lang="he-IL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he-IL" sz="6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אלדד בקשי</a:t>
            </a:r>
          </a:p>
        </p:txBody>
      </p:sp>
      <p:pic>
        <p:nvPicPr>
          <p:cNvPr id="17" name="תמונה 16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FF128D7F-2CE5-0B85-E161-2570F60E0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18" name="מלבן 17">
            <a:extLst>
              <a:ext uri="{FF2B5EF4-FFF2-40B4-BE49-F238E27FC236}">
                <a16:creationId xmlns:a16="http://schemas.microsoft.com/office/drawing/2014/main" id="{D40A3245-015D-0E2B-62C7-7B56D2A02EFE}"/>
              </a:ext>
            </a:extLst>
          </p:cNvPr>
          <p:cNvSpPr/>
          <p:nvPr/>
        </p:nvSpPr>
        <p:spPr>
          <a:xfrm>
            <a:off x="160325" y="5603588"/>
            <a:ext cx="26484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he-IL" sz="5400" b="1" cap="none" spc="0" dirty="0">
                <a:ln/>
                <a:solidFill>
                  <a:schemeClr val="accent3"/>
                </a:solidFill>
                <a:effectLst/>
              </a:rPr>
              <a:t>ניב קוטק</a:t>
            </a:r>
          </a:p>
        </p:txBody>
      </p:sp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A9157527-2145-9995-DCB9-85E4EE6CD1BA}"/>
              </a:ext>
            </a:extLst>
          </p:cNvPr>
          <p:cNvSpPr txBox="1"/>
          <p:nvPr/>
        </p:nvSpPr>
        <p:spPr>
          <a:xfrm>
            <a:off x="2698187" y="457468"/>
            <a:ext cx="207967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30.09.2024</a:t>
            </a:r>
          </a:p>
        </p:txBody>
      </p:sp>
    </p:spTree>
    <p:extLst>
      <p:ext uri="{BB962C8B-B14F-4D97-AF65-F5344CB8AC3E}">
        <p14:creationId xmlns:p14="http://schemas.microsoft.com/office/powerpoint/2010/main" val="34201101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741A69D1-2D3E-8923-0316-73659B44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CB82619-AAAE-ABC3-186C-7CFB4DA7D785}"/>
              </a:ext>
            </a:extLst>
          </p:cNvPr>
          <p:cNvSpPr/>
          <p:nvPr/>
        </p:nvSpPr>
        <p:spPr>
          <a:xfrm>
            <a:off x="1329636" y="835640"/>
            <a:ext cx="99817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בדיקת הורדת קובץ</a:t>
            </a: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8EF7CE2F-4E2E-EC8F-C360-72F1290F3AF1}"/>
              </a:ext>
            </a:extLst>
          </p:cNvPr>
          <p:cNvSpPr/>
          <p:nvPr/>
        </p:nvSpPr>
        <p:spPr>
          <a:xfrm>
            <a:off x="9387840" y="243840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בדיקת כפתור הורדה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57237F31-297F-FE20-DC48-05B948AFF79E}"/>
              </a:ext>
            </a:extLst>
          </p:cNvPr>
          <p:cNvSpPr/>
          <p:nvPr/>
        </p:nvSpPr>
        <p:spPr>
          <a:xfrm>
            <a:off x="4832071" y="243840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שהכפתור משלים את ההורדה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46EC6DB3-ED90-9276-BF4F-CB625505D438}"/>
              </a:ext>
            </a:extLst>
          </p:cNvPr>
          <p:cNvSpPr/>
          <p:nvPr/>
        </p:nvSpPr>
        <p:spPr>
          <a:xfrm>
            <a:off x="801316" y="2446278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לבדוק שכאשר לוחצים על הכפתור לאישור ההודעה נעלמת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 useBgFill="1">
        <p:nvSpPr>
          <p:cNvPr id="7" name="חץ: שמאלה 6">
            <a:extLst>
              <a:ext uri="{FF2B5EF4-FFF2-40B4-BE49-F238E27FC236}">
                <a16:creationId xmlns:a16="http://schemas.microsoft.com/office/drawing/2014/main" id="{379D35A9-31CC-53C0-6D62-F6A71F6A4619}"/>
              </a:ext>
            </a:extLst>
          </p:cNvPr>
          <p:cNvSpPr/>
          <p:nvPr/>
        </p:nvSpPr>
        <p:spPr>
          <a:xfrm>
            <a:off x="7630820" y="2856964"/>
            <a:ext cx="1232006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8" name="חץ: שמאלה 7">
            <a:extLst>
              <a:ext uri="{FF2B5EF4-FFF2-40B4-BE49-F238E27FC236}">
                <a16:creationId xmlns:a16="http://schemas.microsoft.com/office/drawing/2014/main" id="{2A0DE2E4-39D1-518C-B776-687EEF862117}"/>
              </a:ext>
            </a:extLst>
          </p:cNvPr>
          <p:cNvSpPr/>
          <p:nvPr/>
        </p:nvSpPr>
        <p:spPr>
          <a:xfrm>
            <a:off x="3313210" y="2856964"/>
            <a:ext cx="1232006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3260E010-E3C1-A06F-293C-5C6179E8C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97" y="4342328"/>
            <a:ext cx="3382503" cy="2025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107CDD76-85D3-42F3-14B1-89EB9DC10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2175" y="4302456"/>
            <a:ext cx="3572956" cy="2027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DC209D48-EF54-9828-EAF0-C27155F30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02457"/>
            <a:ext cx="3691009" cy="192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15" name="חץ: שמאלה 14">
            <a:extLst>
              <a:ext uri="{FF2B5EF4-FFF2-40B4-BE49-F238E27FC236}">
                <a16:creationId xmlns:a16="http://schemas.microsoft.com/office/drawing/2014/main" id="{CA316035-7C3B-E618-541F-867F14BE16EE}"/>
              </a:ext>
            </a:extLst>
          </p:cNvPr>
          <p:cNvSpPr/>
          <p:nvPr/>
        </p:nvSpPr>
        <p:spPr>
          <a:xfrm>
            <a:off x="7935131" y="4980263"/>
            <a:ext cx="671166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6" name="חץ: שמאלה 15">
            <a:extLst>
              <a:ext uri="{FF2B5EF4-FFF2-40B4-BE49-F238E27FC236}">
                <a16:creationId xmlns:a16="http://schemas.microsoft.com/office/drawing/2014/main" id="{73176CC2-E4A4-66DD-E782-764000F18DF7}"/>
              </a:ext>
            </a:extLst>
          </p:cNvPr>
          <p:cNvSpPr/>
          <p:nvPr/>
        </p:nvSpPr>
        <p:spPr>
          <a:xfrm>
            <a:off x="3691008" y="5030049"/>
            <a:ext cx="616003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F173DC1A-0DC6-8D6C-DBA9-BB64E9571D78}"/>
              </a:ext>
            </a:extLst>
          </p:cNvPr>
          <p:cNvCxnSpPr>
            <a:cxnSpLocks/>
          </p:cNvCxnSpPr>
          <p:nvPr/>
        </p:nvCxnSpPr>
        <p:spPr>
          <a:xfrm>
            <a:off x="7057111" y="5316067"/>
            <a:ext cx="573709" cy="299579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C3C3E2FB-A450-AD62-BE20-E24621F5DC13}"/>
              </a:ext>
            </a:extLst>
          </p:cNvPr>
          <p:cNvCxnSpPr>
            <a:cxnSpLocks/>
          </p:cNvCxnSpPr>
          <p:nvPr/>
        </p:nvCxnSpPr>
        <p:spPr>
          <a:xfrm flipH="1">
            <a:off x="9387840" y="5299745"/>
            <a:ext cx="498416" cy="332222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011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741A69D1-2D3E-8923-0316-73659B44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CB82619-AAAE-ABC3-186C-7CFB4DA7D785}"/>
              </a:ext>
            </a:extLst>
          </p:cNvPr>
          <p:cNvSpPr/>
          <p:nvPr/>
        </p:nvSpPr>
        <p:spPr>
          <a:xfrm>
            <a:off x="1329636" y="835640"/>
            <a:ext cx="99817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מעבר לדפים</a:t>
            </a: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1572F160-5F2C-E016-5CAC-D334D00069BF}"/>
              </a:ext>
            </a:extLst>
          </p:cNvPr>
          <p:cNvSpPr/>
          <p:nvPr/>
        </p:nvSpPr>
        <p:spPr>
          <a:xfrm>
            <a:off x="9855127" y="225574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בדיקת כפתור </a:t>
            </a:r>
            <a:r>
              <a:rPr lang="en-US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Next Page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55F14BDB-B3A3-A19B-3A9E-9678F7333485}"/>
              </a:ext>
            </a:extLst>
          </p:cNvPr>
          <p:cNvSpPr/>
          <p:nvPr/>
        </p:nvSpPr>
        <p:spPr>
          <a:xfrm>
            <a:off x="6632425" y="225574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שעברנו דף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BC57F1C8-14DF-28FC-DA5C-0A89A91C3DAF}"/>
              </a:ext>
            </a:extLst>
          </p:cNvPr>
          <p:cNvSpPr/>
          <p:nvPr/>
        </p:nvSpPr>
        <p:spPr>
          <a:xfrm>
            <a:off x="3240774" y="224577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שהכותרת מכיל את הטקסט </a:t>
            </a:r>
            <a:r>
              <a:rPr lang="en-US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Next Page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AEED6BAF-95C8-3C91-A956-74E46C03092D}"/>
              </a:ext>
            </a:extLst>
          </p:cNvPr>
          <p:cNvSpPr/>
          <p:nvPr/>
        </p:nvSpPr>
        <p:spPr>
          <a:xfrm>
            <a:off x="111833" y="224577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שהכפתור לשינוי כותרת משתנה את הכותרת ל</a:t>
            </a:r>
            <a:r>
              <a:rPr lang="en-US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Finish 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 useBgFill="1">
        <p:nvSpPr>
          <p:cNvPr id="8" name="חץ: שמאלה 7">
            <a:extLst>
              <a:ext uri="{FF2B5EF4-FFF2-40B4-BE49-F238E27FC236}">
                <a16:creationId xmlns:a16="http://schemas.microsoft.com/office/drawing/2014/main" id="{DBFDC34C-270C-7394-95DE-B7E442F0F09E}"/>
              </a:ext>
            </a:extLst>
          </p:cNvPr>
          <p:cNvSpPr/>
          <p:nvPr/>
        </p:nvSpPr>
        <p:spPr>
          <a:xfrm>
            <a:off x="8857465" y="2584592"/>
            <a:ext cx="897386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9" name="חץ: שמאלה 8">
            <a:extLst>
              <a:ext uri="{FF2B5EF4-FFF2-40B4-BE49-F238E27FC236}">
                <a16:creationId xmlns:a16="http://schemas.microsoft.com/office/drawing/2014/main" id="{19DB8837-233B-E6CF-EFA0-40C4170C4D60}"/>
              </a:ext>
            </a:extLst>
          </p:cNvPr>
          <p:cNvSpPr/>
          <p:nvPr/>
        </p:nvSpPr>
        <p:spPr>
          <a:xfrm>
            <a:off x="5559576" y="2558316"/>
            <a:ext cx="897386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0" name="חץ: שמאלה 9">
            <a:extLst>
              <a:ext uri="{FF2B5EF4-FFF2-40B4-BE49-F238E27FC236}">
                <a16:creationId xmlns:a16="http://schemas.microsoft.com/office/drawing/2014/main" id="{4C28982F-A318-FFB2-E018-5F774D11BDF1}"/>
              </a:ext>
            </a:extLst>
          </p:cNvPr>
          <p:cNvSpPr/>
          <p:nvPr/>
        </p:nvSpPr>
        <p:spPr>
          <a:xfrm>
            <a:off x="2323730" y="2594562"/>
            <a:ext cx="897386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80032F08-700A-468B-3831-957AF22BD91A}"/>
              </a:ext>
            </a:extLst>
          </p:cNvPr>
          <p:cNvSpPr/>
          <p:nvPr/>
        </p:nvSpPr>
        <p:spPr>
          <a:xfrm>
            <a:off x="189232" y="4588336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של חזרה לדף הראשי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 useBgFill="1">
        <p:nvSpPr>
          <p:cNvPr id="12" name="חץ: שמאלה 11">
            <a:extLst>
              <a:ext uri="{FF2B5EF4-FFF2-40B4-BE49-F238E27FC236}">
                <a16:creationId xmlns:a16="http://schemas.microsoft.com/office/drawing/2014/main" id="{C365D87E-A101-32E0-4DF0-402F0DCFEAC8}"/>
              </a:ext>
            </a:extLst>
          </p:cNvPr>
          <p:cNvSpPr/>
          <p:nvPr/>
        </p:nvSpPr>
        <p:spPr>
          <a:xfrm rot="16200000">
            <a:off x="853059" y="3834443"/>
            <a:ext cx="897386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AA38DC6D-DF1A-781E-2CEB-EF50621C3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440" y="5307503"/>
            <a:ext cx="9560560" cy="1429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1153E848-0E60-6640-D891-2EFE08AB1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40" y="3588428"/>
            <a:ext cx="9560560" cy="1305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אליפסה 16">
            <a:extLst>
              <a:ext uri="{FF2B5EF4-FFF2-40B4-BE49-F238E27FC236}">
                <a16:creationId xmlns:a16="http://schemas.microsoft.com/office/drawing/2014/main" id="{C8730794-363A-481D-E961-71CE8642DBC4}"/>
              </a:ext>
            </a:extLst>
          </p:cNvPr>
          <p:cNvSpPr/>
          <p:nvPr/>
        </p:nvSpPr>
        <p:spPr>
          <a:xfrm>
            <a:off x="10535920" y="3557220"/>
            <a:ext cx="775466" cy="22909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אליפסה 17">
            <a:extLst>
              <a:ext uri="{FF2B5EF4-FFF2-40B4-BE49-F238E27FC236}">
                <a16:creationId xmlns:a16="http://schemas.microsoft.com/office/drawing/2014/main" id="{5D754E1A-7D09-276B-A30B-9EF891FC4316}"/>
              </a:ext>
            </a:extLst>
          </p:cNvPr>
          <p:cNvSpPr/>
          <p:nvPr/>
        </p:nvSpPr>
        <p:spPr>
          <a:xfrm>
            <a:off x="10424160" y="5237200"/>
            <a:ext cx="775466" cy="22909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137CD505-EDA3-6A59-0A30-39B77EEC961C}"/>
              </a:ext>
            </a:extLst>
          </p:cNvPr>
          <p:cNvCxnSpPr/>
          <p:nvPr/>
        </p:nvCxnSpPr>
        <p:spPr>
          <a:xfrm flipH="1">
            <a:off x="3240774" y="4663440"/>
            <a:ext cx="650240" cy="0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846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741A69D1-2D3E-8923-0316-73659B44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CB82619-AAAE-ABC3-186C-7CFB4DA7D785}"/>
              </a:ext>
            </a:extLst>
          </p:cNvPr>
          <p:cNvSpPr/>
          <p:nvPr/>
        </p:nvSpPr>
        <p:spPr>
          <a:xfrm>
            <a:off x="1329636" y="835640"/>
            <a:ext cx="99817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חיפוש </a:t>
            </a:r>
            <a:r>
              <a:rPr 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Junit 5</a:t>
            </a:r>
            <a:endParaRPr lang="he-IL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10A36E2D-5809-886A-F86F-F789874665F0}"/>
              </a:ext>
            </a:extLst>
          </p:cNvPr>
          <p:cNvSpPr/>
          <p:nvPr/>
        </p:nvSpPr>
        <p:spPr>
          <a:xfrm>
            <a:off x="9875520" y="227076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שהגענו לאתר גוגל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4B118226-7277-47BC-5935-9972C128007C}"/>
              </a:ext>
            </a:extLst>
          </p:cNvPr>
          <p:cNvSpPr/>
          <p:nvPr/>
        </p:nvSpPr>
        <p:spPr>
          <a:xfrm>
            <a:off x="6959600" y="227076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של חיפוש המילה5 </a:t>
            </a:r>
            <a:r>
              <a:rPr lang="en-US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Junit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1B013B4-5689-E693-A81D-434A1D05307F}"/>
              </a:ext>
            </a:extLst>
          </p:cNvPr>
          <p:cNvSpPr/>
          <p:nvPr/>
        </p:nvSpPr>
        <p:spPr>
          <a:xfrm>
            <a:off x="6964680" y="393954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שהגענו לאתר של </a:t>
            </a:r>
            <a:r>
              <a:rPr lang="en-US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Junit 5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122668F-61EC-0F1E-4B8A-033E5CF1657D}"/>
              </a:ext>
            </a:extLst>
          </p:cNvPr>
          <p:cNvSpPr/>
          <p:nvPr/>
        </p:nvSpPr>
        <p:spPr>
          <a:xfrm>
            <a:off x="9875520" y="3980438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שהגנו למדריך למשתמש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02FB9156-310F-9FC6-1FA4-57DADE4D4880}"/>
              </a:ext>
            </a:extLst>
          </p:cNvPr>
          <p:cNvSpPr/>
          <p:nvPr/>
        </p:nvSpPr>
        <p:spPr>
          <a:xfrm>
            <a:off x="9916161" y="560832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שהכותרת עם הטקסט </a:t>
            </a:r>
            <a:r>
              <a:rPr lang="en-US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Getting Started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FB0FC1E0-EEB7-0B1D-A838-E103AC3543D8}"/>
              </a:ext>
            </a:extLst>
          </p:cNvPr>
          <p:cNvSpPr/>
          <p:nvPr/>
        </p:nvSpPr>
        <p:spPr>
          <a:xfrm>
            <a:off x="6959600" y="560832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שהכותרת מסוג </a:t>
            </a:r>
            <a:r>
              <a:rPr lang="en-US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h3 </a:t>
            </a:r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 עם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 useBgFill="1">
        <p:nvSpPr>
          <p:cNvPr id="10" name="חץ: שמאלה 9">
            <a:extLst>
              <a:ext uri="{FF2B5EF4-FFF2-40B4-BE49-F238E27FC236}">
                <a16:creationId xmlns:a16="http://schemas.microsoft.com/office/drawing/2014/main" id="{732176AE-F272-FC3D-8398-7D9B65F14AFA}"/>
              </a:ext>
            </a:extLst>
          </p:cNvPr>
          <p:cNvSpPr/>
          <p:nvPr/>
        </p:nvSpPr>
        <p:spPr>
          <a:xfrm>
            <a:off x="9184640" y="2730758"/>
            <a:ext cx="690880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1" name="חץ: שמאלה 10">
            <a:extLst>
              <a:ext uri="{FF2B5EF4-FFF2-40B4-BE49-F238E27FC236}">
                <a16:creationId xmlns:a16="http://schemas.microsoft.com/office/drawing/2014/main" id="{1F27582C-9A9D-E013-008A-C6C74646B8AE}"/>
              </a:ext>
            </a:extLst>
          </p:cNvPr>
          <p:cNvSpPr/>
          <p:nvPr/>
        </p:nvSpPr>
        <p:spPr>
          <a:xfrm rot="16200000">
            <a:off x="7842121" y="3572872"/>
            <a:ext cx="459998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2" name="חץ: שמאלה 11">
            <a:extLst>
              <a:ext uri="{FF2B5EF4-FFF2-40B4-BE49-F238E27FC236}">
                <a16:creationId xmlns:a16="http://schemas.microsoft.com/office/drawing/2014/main" id="{2791B492-0EFD-809B-92BC-EA949DF23AA0}"/>
              </a:ext>
            </a:extLst>
          </p:cNvPr>
          <p:cNvSpPr/>
          <p:nvPr/>
        </p:nvSpPr>
        <p:spPr>
          <a:xfrm rot="10800000">
            <a:off x="9225281" y="4506496"/>
            <a:ext cx="690880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3" name="חץ: שמאלה 12">
            <a:extLst>
              <a:ext uri="{FF2B5EF4-FFF2-40B4-BE49-F238E27FC236}">
                <a16:creationId xmlns:a16="http://schemas.microsoft.com/office/drawing/2014/main" id="{BE9A742E-6A90-07F0-B52A-0DA7DBFA8C99}"/>
              </a:ext>
            </a:extLst>
          </p:cNvPr>
          <p:cNvSpPr/>
          <p:nvPr/>
        </p:nvSpPr>
        <p:spPr>
          <a:xfrm rot="16200000">
            <a:off x="10778619" y="5210939"/>
            <a:ext cx="378202" cy="416560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4" name="חץ: שמאלה 13">
            <a:extLst>
              <a:ext uri="{FF2B5EF4-FFF2-40B4-BE49-F238E27FC236}">
                <a16:creationId xmlns:a16="http://schemas.microsoft.com/office/drawing/2014/main" id="{4EB0CF30-B939-D1BC-6940-A9A5DE59CF64}"/>
              </a:ext>
            </a:extLst>
          </p:cNvPr>
          <p:cNvSpPr/>
          <p:nvPr/>
        </p:nvSpPr>
        <p:spPr>
          <a:xfrm>
            <a:off x="9184640" y="6055593"/>
            <a:ext cx="690880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7C8F5C39-871E-0FF0-DF1E-A29AB707F8EE}"/>
              </a:ext>
            </a:extLst>
          </p:cNvPr>
          <p:cNvSpPr txBox="1"/>
          <p:nvPr/>
        </p:nvSpPr>
        <p:spPr>
          <a:xfrm>
            <a:off x="1432560" y="3621266"/>
            <a:ext cx="173736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https://github.com/nivk99/AutomationProject/blob/main/movie/junit5.mp4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8204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741A69D1-2D3E-8923-0316-73659B44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CB82619-AAAE-ABC3-186C-7CFB4DA7D785}"/>
              </a:ext>
            </a:extLst>
          </p:cNvPr>
          <p:cNvSpPr/>
          <p:nvPr/>
        </p:nvSpPr>
        <p:spPr>
          <a:xfrm>
            <a:off x="801316" y="1008360"/>
            <a:ext cx="1114882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Merriam-Webster Dictionary</a:t>
            </a:r>
            <a:endParaRPr lang="he-IL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06DDCFC5-643F-C23B-850C-CEC16C3A0835}"/>
              </a:ext>
            </a:extLst>
          </p:cNvPr>
          <p:cNvSpPr/>
          <p:nvPr/>
        </p:nvSpPr>
        <p:spPr>
          <a:xfrm>
            <a:off x="9725102" y="234188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שהגענו לאתר של המילון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046D411-CD9E-B76F-B013-26257E831EF0}"/>
              </a:ext>
            </a:extLst>
          </p:cNvPr>
          <p:cNvSpPr/>
          <p:nvPr/>
        </p:nvSpPr>
        <p:spPr>
          <a:xfrm>
            <a:off x="9725102" y="484124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שהפירוש של </a:t>
            </a:r>
            <a:r>
              <a:rPr lang="en-US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QA</a:t>
            </a:r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 זה </a:t>
            </a:r>
            <a:r>
              <a:rPr lang="en-US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quality assurance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 useBgFill="1">
        <p:nvSpPr>
          <p:cNvPr id="7" name="חץ: שמאלה 6">
            <a:extLst>
              <a:ext uri="{FF2B5EF4-FFF2-40B4-BE49-F238E27FC236}">
                <a16:creationId xmlns:a16="http://schemas.microsoft.com/office/drawing/2014/main" id="{D01C348F-FAD4-435D-0FBB-5A067648B8A5}"/>
              </a:ext>
            </a:extLst>
          </p:cNvPr>
          <p:cNvSpPr/>
          <p:nvPr/>
        </p:nvSpPr>
        <p:spPr>
          <a:xfrm rot="16200000">
            <a:off x="10189516" y="3777318"/>
            <a:ext cx="1103620" cy="878163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57C7A353-98B4-6BB1-F68D-51E053F7E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316" y="2617579"/>
            <a:ext cx="4593644" cy="3089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9F07FAD-BC63-34BC-11EF-94C6DF379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6" y="2617580"/>
            <a:ext cx="4380786" cy="3089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E24F9357-79F6-7E8B-5009-D145A69B9A7F}"/>
              </a:ext>
            </a:extLst>
          </p:cNvPr>
          <p:cNvCxnSpPr>
            <a:cxnSpLocks/>
          </p:cNvCxnSpPr>
          <p:nvPr/>
        </p:nvCxnSpPr>
        <p:spPr>
          <a:xfrm>
            <a:off x="8310880" y="4500880"/>
            <a:ext cx="426720" cy="111760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מחבר חץ ישר 15">
            <a:extLst>
              <a:ext uri="{FF2B5EF4-FFF2-40B4-BE49-F238E27FC236}">
                <a16:creationId xmlns:a16="http://schemas.microsoft.com/office/drawing/2014/main" id="{24CAD060-EB48-8B22-7B00-E029AA2BFC34}"/>
              </a:ext>
            </a:extLst>
          </p:cNvPr>
          <p:cNvCxnSpPr/>
          <p:nvPr/>
        </p:nvCxnSpPr>
        <p:spPr>
          <a:xfrm flipH="1">
            <a:off x="2377174" y="2976880"/>
            <a:ext cx="650240" cy="0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81E38335-E5D4-69E0-719B-97350C9D567D}"/>
              </a:ext>
            </a:extLst>
          </p:cNvPr>
          <p:cNvCxnSpPr/>
          <p:nvPr/>
        </p:nvCxnSpPr>
        <p:spPr>
          <a:xfrm flipH="1">
            <a:off x="1894429" y="3830320"/>
            <a:ext cx="650240" cy="0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26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741A69D1-2D3E-8923-0316-73659B44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CB82619-AAAE-ABC3-186C-7CFB4DA7D785}"/>
              </a:ext>
            </a:extLst>
          </p:cNvPr>
          <p:cNvSpPr/>
          <p:nvPr/>
        </p:nvSpPr>
        <p:spPr>
          <a:xfrm>
            <a:off x="1329636" y="835640"/>
            <a:ext cx="99817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עיריית ירושלים</a:t>
            </a:r>
            <a:endParaRPr lang="he-IL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D7ACFEFF-1FEB-2B68-005C-732A6FE17FF1}"/>
              </a:ext>
            </a:extLst>
          </p:cNvPr>
          <p:cNvSpPr/>
          <p:nvPr/>
        </p:nvSpPr>
        <p:spPr>
          <a:xfrm>
            <a:off x="9735262" y="2105918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שהגענו לאתר עיריית ירושלים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40CE05A4-DBE9-7E6F-1C6F-67A722273AA0}"/>
              </a:ext>
            </a:extLst>
          </p:cNvPr>
          <p:cNvSpPr/>
          <p:nvPr/>
        </p:nvSpPr>
        <p:spPr>
          <a:xfrm>
            <a:off x="9735262" y="4563845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הדפסה של מסמך הטקסט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 useBgFill="1">
        <p:nvSpPr>
          <p:cNvPr id="6" name="חץ: שמאלה 5">
            <a:extLst>
              <a:ext uri="{FF2B5EF4-FFF2-40B4-BE49-F238E27FC236}">
                <a16:creationId xmlns:a16="http://schemas.microsoft.com/office/drawing/2014/main" id="{CD1740D7-B1C8-5839-D226-C0110463A3E9}"/>
              </a:ext>
            </a:extLst>
          </p:cNvPr>
          <p:cNvSpPr/>
          <p:nvPr/>
        </p:nvSpPr>
        <p:spPr>
          <a:xfrm rot="16200000">
            <a:off x="10295972" y="3572953"/>
            <a:ext cx="1103620" cy="878163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D61F27E-F249-4423-4E48-15C34F5A1148}"/>
              </a:ext>
            </a:extLst>
          </p:cNvPr>
          <p:cNvSpPr txBox="1"/>
          <p:nvPr/>
        </p:nvSpPr>
        <p:spPr>
          <a:xfrm>
            <a:off x="3505200" y="3460224"/>
            <a:ext cx="173736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https://github.com/nivk99/AutomationProject/blob/main/movie/Jerusalem.mp4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891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741A69D1-2D3E-8923-0316-73659B44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CB82619-AAAE-ABC3-186C-7CFB4DA7D785}"/>
              </a:ext>
            </a:extLst>
          </p:cNvPr>
          <p:cNvSpPr/>
          <p:nvPr/>
        </p:nvSpPr>
        <p:spPr>
          <a:xfrm>
            <a:off x="1329636" y="835640"/>
            <a:ext cx="99817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סיכום הבדיקות</a:t>
            </a:r>
            <a:endParaRPr lang="he-IL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8B0FA8F-33DE-D760-FAE0-FB1780710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811" y="2326277"/>
            <a:ext cx="2606100" cy="2012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8" name="חץ: שמאלה 7">
            <a:extLst>
              <a:ext uri="{FF2B5EF4-FFF2-40B4-BE49-F238E27FC236}">
                <a16:creationId xmlns:a16="http://schemas.microsoft.com/office/drawing/2014/main" id="{8FBA03AB-19A8-637A-E3CF-4A23566EBAA9}"/>
              </a:ext>
            </a:extLst>
          </p:cNvPr>
          <p:cNvSpPr/>
          <p:nvPr/>
        </p:nvSpPr>
        <p:spPr>
          <a:xfrm>
            <a:off x="9062719" y="2940138"/>
            <a:ext cx="488091" cy="629921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9" name="חץ: שמאלה 8">
            <a:extLst>
              <a:ext uri="{FF2B5EF4-FFF2-40B4-BE49-F238E27FC236}">
                <a16:creationId xmlns:a16="http://schemas.microsoft.com/office/drawing/2014/main" id="{4B6698D8-C56A-67D3-B96B-7D0DEC419466}"/>
              </a:ext>
            </a:extLst>
          </p:cNvPr>
          <p:cNvSpPr/>
          <p:nvPr/>
        </p:nvSpPr>
        <p:spPr>
          <a:xfrm>
            <a:off x="5697038" y="3029896"/>
            <a:ext cx="596406" cy="540163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607F1DDA-F0BB-B622-D01E-47FF879674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8852"/>
          <a:stretch/>
        </p:blipFill>
        <p:spPr>
          <a:xfrm>
            <a:off x="6299198" y="2350915"/>
            <a:ext cx="2763520" cy="1987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752AEE3D-0B6B-2FF8-1FF3-3D67D12175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7688"/>
          <a:stretch/>
        </p:blipFill>
        <p:spPr>
          <a:xfrm>
            <a:off x="3052663" y="2326278"/>
            <a:ext cx="2644374" cy="1987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אליפסה 13">
            <a:extLst>
              <a:ext uri="{FF2B5EF4-FFF2-40B4-BE49-F238E27FC236}">
                <a16:creationId xmlns:a16="http://schemas.microsoft.com/office/drawing/2014/main" id="{F7AD31A5-592A-0D3D-D6B4-6037EC0288D0}"/>
              </a:ext>
            </a:extLst>
          </p:cNvPr>
          <p:cNvSpPr/>
          <p:nvPr/>
        </p:nvSpPr>
        <p:spPr>
          <a:xfrm>
            <a:off x="6320511" y="2940138"/>
            <a:ext cx="1563649" cy="101210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6B0BDCC9-931A-F8AA-C286-7DD06CD0FC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6950"/>
          <a:stretch/>
        </p:blipFill>
        <p:spPr>
          <a:xfrm>
            <a:off x="29156" y="2301640"/>
            <a:ext cx="2460268" cy="2012520"/>
          </a:xfrm>
          <a:prstGeom prst="rect">
            <a:avLst/>
          </a:prstGeom>
        </p:spPr>
      </p:pic>
      <p:sp useBgFill="1">
        <p:nvSpPr>
          <p:cNvPr id="17" name="חץ: שמאלה 16">
            <a:extLst>
              <a:ext uri="{FF2B5EF4-FFF2-40B4-BE49-F238E27FC236}">
                <a16:creationId xmlns:a16="http://schemas.microsoft.com/office/drawing/2014/main" id="{E3EFBDF6-B70E-A680-ABDB-A84B8076ACEA}"/>
              </a:ext>
            </a:extLst>
          </p:cNvPr>
          <p:cNvSpPr/>
          <p:nvPr/>
        </p:nvSpPr>
        <p:spPr>
          <a:xfrm>
            <a:off x="2500591" y="2992939"/>
            <a:ext cx="546317" cy="629921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E1D1356D-2439-F02E-F14A-D434BCC329B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529" b="11338"/>
          <a:stretch/>
        </p:blipFill>
        <p:spPr>
          <a:xfrm>
            <a:off x="8712671" y="4914365"/>
            <a:ext cx="3281680" cy="1905359"/>
          </a:xfrm>
          <a:prstGeom prst="rect">
            <a:avLst/>
          </a:prstGeom>
        </p:spPr>
      </p:pic>
      <p:sp useBgFill="1">
        <p:nvSpPr>
          <p:cNvPr id="20" name="חץ: שמאלה 19">
            <a:extLst>
              <a:ext uri="{FF2B5EF4-FFF2-40B4-BE49-F238E27FC236}">
                <a16:creationId xmlns:a16="http://schemas.microsoft.com/office/drawing/2014/main" id="{999D1489-F663-6D13-C2BD-F2F9E23A872F}"/>
              </a:ext>
            </a:extLst>
          </p:cNvPr>
          <p:cNvSpPr/>
          <p:nvPr/>
        </p:nvSpPr>
        <p:spPr>
          <a:xfrm>
            <a:off x="7472741" y="5552083"/>
            <a:ext cx="1168810" cy="629921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21" name="חץ: שמאלה 20">
            <a:extLst>
              <a:ext uri="{FF2B5EF4-FFF2-40B4-BE49-F238E27FC236}">
                <a16:creationId xmlns:a16="http://schemas.microsoft.com/office/drawing/2014/main" id="{AAA8E666-DD20-4186-0C4E-D880C255766A}"/>
              </a:ext>
            </a:extLst>
          </p:cNvPr>
          <p:cNvSpPr/>
          <p:nvPr/>
        </p:nvSpPr>
        <p:spPr>
          <a:xfrm>
            <a:off x="3134421" y="5529243"/>
            <a:ext cx="1168810" cy="629921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72983528-F53A-2D5A-F60E-EFBB6B5D4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3621" y="4748103"/>
            <a:ext cx="3007529" cy="1987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4FAC826E-22FE-75ED-8429-E8228F8786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6" y="4812962"/>
            <a:ext cx="3105265" cy="192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864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883FD4A5-D0F6-A4E0-EF22-636A8CADF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8074" r="9724" b="-1"/>
          <a:stretch/>
        </p:blipFill>
        <p:spPr>
          <a:xfrm>
            <a:off x="0" y="-520058"/>
            <a:ext cx="12188952" cy="7378058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11DA7AE0-89C2-7042-1DE0-AB2C3384EF42}"/>
              </a:ext>
            </a:extLst>
          </p:cNvPr>
          <p:cNvSpPr/>
          <p:nvPr/>
        </p:nvSpPr>
        <p:spPr>
          <a:xfrm>
            <a:off x="1258857" y="960835"/>
            <a:ext cx="9671237" cy="41549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8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בית הספר להייטק </a:t>
            </a:r>
          </a:p>
          <a:p>
            <a:pPr algn="ctr"/>
            <a:r>
              <a:rPr lang="he-IL" sz="8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וסייבר של</a:t>
            </a:r>
          </a:p>
          <a:p>
            <a:pPr algn="ctr"/>
            <a:r>
              <a:rPr lang="he-IL" sz="8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אוניברסיטת בר-אילן</a:t>
            </a:r>
            <a:endParaRPr lang="en-US" sz="8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7" name="תמונה 16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980A8D52-D7CC-2754-FF67-9A7FC31A9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79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D515D048-1EA2-1F1E-655D-3E2FE7E6F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DE646442-28B2-B61E-7AE4-CA00D12ADD3E}"/>
              </a:ext>
            </a:extLst>
          </p:cNvPr>
          <p:cNvSpPr/>
          <p:nvPr/>
        </p:nvSpPr>
        <p:spPr>
          <a:xfrm>
            <a:off x="9966960" y="2288798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חיפוש האתר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0CDC95A-D316-11DD-F479-8FD69282AF85}"/>
              </a:ext>
            </a:extLst>
          </p:cNvPr>
          <p:cNvSpPr/>
          <p:nvPr/>
        </p:nvSpPr>
        <p:spPr>
          <a:xfrm>
            <a:off x="7051040" y="2322076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שהגענו לאתר בית הספר להייטק וסייבר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92330DBF-06B7-06EF-A279-DF3273386421}"/>
              </a:ext>
            </a:extLst>
          </p:cNvPr>
          <p:cNvSpPr/>
          <p:nvPr/>
        </p:nvSpPr>
        <p:spPr>
          <a:xfrm>
            <a:off x="9966960" y="3928396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בדיקת חיפוש </a:t>
            </a:r>
            <a:r>
              <a:rPr lang="en-US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QA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DB0C99DD-6ACA-A4E6-B8DF-7C8D469AACA5}"/>
              </a:ext>
            </a:extLst>
          </p:cNvPr>
          <p:cNvSpPr/>
          <p:nvPr/>
        </p:nvSpPr>
        <p:spPr>
          <a:xfrm>
            <a:off x="7093662" y="3957437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בדיקת כותרת האתר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F842F132-C63D-4E1A-99DE-0C754A78FD49}"/>
              </a:ext>
            </a:extLst>
          </p:cNvPr>
          <p:cNvSpPr/>
          <p:nvPr/>
        </p:nvSpPr>
        <p:spPr>
          <a:xfrm>
            <a:off x="9966960" y="560832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בדיקת מילואי פרטים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FA2A02E7-2675-7585-BA4C-281384769C89}"/>
              </a:ext>
            </a:extLst>
          </p:cNvPr>
          <p:cNvSpPr/>
          <p:nvPr/>
        </p:nvSpPr>
        <p:spPr>
          <a:xfrm>
            <a:off x="7127996" y="560832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חזרה לדף הראש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1CFE0765-580F-0B5C-004A-7000BC0AB2FC}"/>
              </a:ext>
            </a:extLst>
          </p:cNvPr>
          <p:cNvSpPr/>
          <p:nvPr/>
        </p:nvSpPr>
        <p:spPr>
          <a:xfrm>
            <a:off x="4447918" y="5625063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בדיקת קורסים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 useBgFill="1">
        <p:nvSpPr>
          <p:cNvPr id="13" name="חץ: שמאלה 12">
            <a:extLst>
              <a:ext uri="{FF2B5EF4-FFF2-40B4-BE49-F238E27FC236}">
                <a16:creationId xmlns:a16="http://schemas.microsoft.com/office/drawing/2014/main" id="{264FAA4D-F365-E2A0-DEC2-D88F1E953E53}"/>
              </a:ext>
            </a:extLst>
          </p:cNvPr>
          <p:cNvSpPr/>
          <p:nvPr/>
        </p:nvSpPr>
        <p:spPr>
          <a:xfrm>
            <a:off x="9276080" y="2756938"/>
            <a:ext cx="690880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4" name="חץ: שמאלה 13">
            <a:extLst>
              <a:ext uri="{FF2B5EF4-FFF2-40B4-BE49-F238E27FC236}">
                <a16:creationId xmlns:a16="http://schemas.microsoft.com/office/drawing/2014/main" id="{84ABBFD5-0CCD-31C2-7739-7BA108A3BB44}"/>
              </a:ext>
            </a:extLst>
          </p:cNvPr>
          <p:cNvSpPr/>
          <p:nvPr/>
        </p:nvSpPr>
        <p:spPr>
          <a:xfrm>
            <a:off x="9353037" y="6038681"/>
            <a:ext cx="613921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5" name="חץ: שמאלה 14">
            <a:extLst>
              <a:ext uri="{FF2B5EF4-FFF2-40B4-BE49-F238E27FC236}">
                <a16:creationId xmlns:a16="http://schemas.microsoft.com/office/drawing/2014/main" id="{4AF2F48D-3CC1-DCE5-9DC7-C03C37F0726D}"/>
              </a:ext>
            </a:extLst>
          </p:cNvPr>
          <p:cNvSpPr/>
          <p:nvPr/>
        </p:nvSpPr>
        <p:spPr>
          <a:xfrm>
            <a:off x="6634480" y="6072336"/>
            <a:ext cx="531994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6" name="חץ: שמאלה 15">
            <a:extLst>
              <a:ext uri="{FF2B5EF4-FFF2-40B4-BE49-F238E27FC236}">
                <a16:creationId xmlns:a16="http://schemas.microsoft.com/office/drawing/2014/main" id="{7894B97B-D683-C143-367C-BDF3D5F6EB74}"/>
              </a:ext>
            </a:extLst>
          </p:cNvPr>
          <p:cNvSpPr/>
          <p:nvPr/>
        </p:nvSpPr>
        <p:spPr>
          <a:xfrm rot="16200000">
            <a:off x="7961700" y="3578011"/>
            <a:ext cx="403719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7" name="חץ: שמאלה 16">
            <a:extLst>
              <a:ext uri="{FF2B5EF4-FFF2-40B4-BE49-F238E27FC236}">
                <a16:creationId xmlns:a16="http://schemas.microsoft.com/office/drawing/2014/main" id="{EA36149B-BA83-6084-640F-69E8B5948421}"/>
              </a:ext>
            </a:extLst>
          </p:cNvPr>
          <p:cNvSpPr/>
          <p:nvPr/>
        </p:nvSpPr>
        <p:spPr>
          <a:xfrm rot="10800000">
            <a:off x="9318701" y="4283737"/>
            <a:ext cx="648258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8" name="חץ: שמאלה 17">
            <a:extLst>
              <a:ext uri="{FF2B5EF4-FFF2-40B4-BE49-F238E27FC236}">
                <a16:creationId xmlns:a16="http://schemas.microsoft.com/office/drawing/2014/main" id="{1C60D627-2402-D84E-AB83-4AA5D64CC2D5}"/>
              </a:ext>
            </a:extLst>
          </p:cNvPr>
          <p:cNvSpPr/>
          <p:nvPr/>
        </p:nvSpPr>
        <p:spPr>
          <a:xfrm rot="16200000">
            <a:off x="10877620" y="5202368"/>
            <a:ext cx="403719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0" name="כותרת 3">
            <a:extLst>
              <a:ext uri="{FF2B5EF4-FFF2-40B4-BE49-F238E27FC236}">
                <a16:creationId xmlns:a16="http://schemas.microsoft.com/office/drawing/2014/main" id="{82532CCA-856A-B91B-22C4-F69DC567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-1094546"/>
            <a:ext cx="8769350" cy="288207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he-IL" sz="8000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אתר בית הספר</a:t>
            </a:r>
            <a:endParaRPr lang="en-US" sz="8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F56C1833-2EF9-90AA-7371-8D7519DF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778"/>
          <a:stretch/>
        </p:blipFill>
        <p:spPr>
          <a:xfrm>
            <a:off x="830168" y="2487360"/>
            <a:ext cx="4859431" cy="2882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530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3">
            <a:extLst>
              <a:ext uri="{FF2B5EF4-FFF2-40B4-BE49-F238E27FC236}">
                <a16:creationId xmlns:a16="http://schemas.microsoft.com/office/drawing/2014/main" id="{2E3409E9-6415-1EE7-53B3-14400B5C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-2194290"/>
            <a:ext cx="8769350" cy="36160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8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he-IL" sz="9600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אתר בית הספר</a:t>
            </a:r>
            <a:endParaRPr lang="en-US" sz="11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6" name="תמונה 5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D99B0555-BBF7-E2AE-59E8-B1704D7BB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9E203B35-08E3-E7CC-D9DA-2190DAE44B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920875" y="2312988"/>
            <a:ext cx="8769350" cy="10229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https://github.com/nivk99/AutomationProject/blob/main/movie/hitech-school.mp4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09193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C52581-47CF-AA53-4497-86FA3866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Bug - 1</a:t>
            </a:r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FAFEF410-42B7-47F1-90EB-1F83A627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665" y="3110116"/>
            <a:ext cx="2941575" cy="2629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AAAA8F9-4A43-A511-A76A-F6ABC8D11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2" y="2369950"/>
            <a:ext cx="7506314" cy="423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8" name="חץ: שמאלה 7">
            <a:extLst>
              <a:ext uri="{FF2B5EF4-FFF2-40B4-BE49-F238E27FC236}">
                <a16:creationId xmlns:a16="http://schemas.microsoft.com/office/drawing/2014/main" id="{CBA5F245-9F5C-EB3F-EA4B-2E53D8E14C33}"/>
              </a:ext>
            </a:extLst>
          </p:cNvPr>
          <p:cNvSpPr/>
          <p:nvPr/>
        </p:nvSpPr>
        <p:spPr>
          <a:xfrm>
            <a:off x="7677329" y="3967480"/>
            <a:ext cx="1402080" cy="914400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9" name="תמונה 8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9405D4FC-E299-14D5-B594-A2EF27CF5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F2ED23-2626-91BA-9E94-041BE283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534" y="48518"/>
            <a:ext cx="1976120" cy="19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24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תמונה 9">
            <a:extLst>
              <a:ext uri="{FF2B5EF4-FFF2-40B4-BE49-F238E27FC236}">
                <a16:creationId xmlns:a16="http://schemas.microsoft.com/office/drawing/2014/main" id="{8EFA91A7-6E17-BCB0-A14F-135407AF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7" y="2404166"/>
            <a:ext cx="2730817" cy="2730817"/>
          </a:xfrm>
          <a:prstGeom prst="rect">
            <a:avLst/>
          </a:prstGeom>
        </p:spPr>
      </p:pic>
      <p:pic>
        <p:nvPicPr>
          <p:cNvPr id="11" name="תמונה 10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643D7EBB-4DF3-7AFB-4DCA-5A50C4CBD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4219365" y="2186898"/>
            <a:ext cx="3394764" cy="2948085"/>
          </a:xfrm>
          <a:prstGeom prst="rect">
            <a:avLst/>
          </a:prstGeom>
        </p:spPr>
      </p:pic>
      <p:sp useBgFill="1">
        <p:nvSpPr>
          <p:cNvPr id="14" name="חץ: שמאלה 13">
            <a:extLst>
              <a:ext uri="{FF2B5EF4-FFF2-40B4-BE49-F238E27FC236}">
                <a16:creationId xmlns:a16="http://schemas.microsoft.com/office/drawing/2014/main" id="{EFF01398-A15E-E722-65E7-8DFB58492A9B}"/>
              </a:ext>
            </a:extLst>
          </p:cNvPr>
          <p:cNvSpPr/>
          <p:nvPr/>
        </p:nvSpPr>
        <p:spPr>
          <a:xfrm>
            <a:off x="3183772" y="3398735"/>
            <a:ext cx="1747520" cy="9144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5" name="חץ: שמאלה 14">
            <a:extLst>
              <a:ext uri="{FF2B5EF4-FFF2-40B4-BE49-F238E27FC236}">
                <a16:creationId xmlns:a16="http://schemas.microsoft.com/office/drawing/2014/main" id="{B159C800-C034-10F8-A3E5-F06384125E33}"/>
              </a:ext>
            </a:extLst>
          </p:cNvPr>
          <p:cNvSpPr/>
          <p:nvPr/>
        </p:nvSpPr>
        <p:spPr>
          <a:xfrm>
            <a:off x="7147348" y="3312374"/>
            <a:ext cx="1747520" cy="914400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7019F0F8-D00F-34BD-59AB-296A3D26A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247" y="2378981"/>
            <a:ext cx="3029729" cy="1847793"/>
          </a:xfrm>
          <a:prstGeom prst="rect">
            <a:avLst/>
          </a:prstGeom>
        </p:spPr>
      </p:pic>
      <p:sp useBgFill="1">
        <p:nvSpPr>
          <p:cNvPr id="19" name="חץ: שמאלה 18">
            <a:extLst>
              <a:ext uri="{FF2B5EF4-FFF2-40B4-BE49-F238E27FC236}">
                <a16:creationId xmlns:a16="http://schemas.microsoft.com/office/drawing/2014/main" id="{7460668A-B3BF-4371-6614-9B8AA412B847}"/>
              </a:ext>
            </a:extLst>
          </p:cNvPr>
          <p:cNvSpPr/>
          <p:nvPr/>
        </p:nvSpPr>
        <p:spPr>
          <a:xfrm rot="16200000">
            <a:off x="9926209" y="4626630"/>
            <a:ext cx="1196702" cy="657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20" name="חץ: שמאלה 19">
            <a:extLst>
              <a:ext uri="{FF2B5EF4-FFF2-40B4-BE49-F238E27FC236}">
                <a16:creationId xmlns:a16="http://schemas.microsoft.com/office/drawing/2014/main" id="{3F4A640B-0C2C-C914-20FD-51D71A31DAFD}"/>
              </a:ext>
            </a:extLst>
          </p:cNvPr>
          <p:cNvSpPr/>
          <p:nvPr/>
        </p:nvSpPr>
        <p:spPr>
          <a:xfrm rot="16200000">
            <a:off x="11271970" y="4429070"/>
            <a:ext cx="801583" cy="657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F92186-FB71-7AF6-8D43-122060FE4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967" y="5162896"/>
            <a:ext cx="1118914" cy="11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2" name="חץ: שמאלה 21">
            <a:extLst>
              <a:ext uri="{FF2B5EF4-FFF2-40B4-BE49-F238E27FC236}">
                <a16:creationId xmlns:a16="http://schemas.microsoft.com/office/drawing/2014/main" id="{975297B3-5FAC-0391-E2B7-6CA9DADB4939}"/>
              </a:ext>
            </a:extLst>
          </p:cNvPr>
          <p:cNvSpPr/>
          <p:nvPr/>
        </p:nvSpPr>
        <p:spPr>
          <a:xfrm rot="16200000">
            <a:off x="8949308" y="4381766"/>
            <a:ext cx="801583" cy="657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871A54F8-5B17-65A1-55BF-1A4100DEF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2035" y="5646003"/>
            <a:ext cx="1196702" cy="1196702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2B27F94-E39C-5FBA-9DCB-F449ECCE3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18" t="14761" r="35667" b="19844"/>
          <a:stretch/>
        </p:blipFill>
        <p:spPr bwMode="auto">
          <a:xfrm>
            <a:off x="8751748" y="5099841"/>
            <a:ext cx="1196702" cy="120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מלבן 23">
            <a:extLst>
              <a:ext uri="{FF2B5EF4-FFF2-40B4-BE49-F238E27FC236}">
                <a16:creationId xmlns:a16="http://schemas.microsoft.com/office/drawing/2014/main" id="{5C11BFD8-90CF-D2E7-8083-F1BC17C64DFD}"/>
              </a:ext>
            </a:extLst>
          </p:cNvPr>
          <p:cNvSpPr/>
          <p:nvPr/>
        </p:nvSpPr>
        <p:spPr>
          <a:xfrm>
            <a:off x="2166472" y="-89374"/>
            <a:ext cx="8129148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13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מה נבדוק?</a:t>
            </a:r>
          </a:p>
        </p:txBody>
      </p:sp>
      <p:pic>
        <p:nvPicPr>
          <p:cNvPr id="25" name="תמונה 24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50BC5B16-3BD8-FB4C-308A-D8114377B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4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C52581-47CF-AA53-4497-86FA3866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Bug - 2</a:t>
            </a:r>
            <a:endParaRPr lang="he-IL" dirty="0"/>
          </a:p>
        </p:txBody>
      </p:sp>
      <p:sp useBgFill="1">
        <p:nvSpPr>
          <p:cNvPr id="8" name="חץ: שמאלה 7">
            <a:extLst>
              <a:ext uri="{FF2B5EF4-FFF2-40B4-BE49-F238E27FC236}">
                <a16:creationId xmlns:a16="http://schemas.microsoft.com/office/drawing/2014/main" id="{CBA5F245-9F5C-EB3F-EA4B-2E53D8E14C33}"/>
              </a:ext>
            </a:extLst>
          </p:cNvPr>
          <p:cNvSpPr/>
          <p:nvPr/>
        </p:nvSpPr>
        <p:spPr>
          <a:xfrm>
            <a:off x="7677329" y="3967480"/>
            <a:ext cx="1402080" cy="914400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702FFBDC-3013-8A82-5FAC-AE10FDC6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424" y="3429000"/>
            <a:ext cx="2956816" cy="2522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BD8BBF4B-5FB8-23BB-7E4B-C413DE80B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70" y="2275840"/>
            <a:ext cx="7536951" cy="44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תמונה 9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9571E91D-867C-A2C4-CA92-740CDCEFE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E5072DF-0838-38FE-522F-53100CDBC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534" y="48518"/>
            <a:ext cx="1976120" cy="19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737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CC52581-47CF-AA53-4497-86FA38664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Bug - 3</a:t>
            </a:r>
            <a:endParaRPr lang="he-IL" dirty="0"/>
          </a:p>
        </p:txBody>
      </p:sp>
      <p:sp useBgFill="1">
        <p:nvSpPr>
          <p:cNvPr id="8" name="חץ: שמאלה 7">
            <a:extLst>
              <a:ext uri="{FF2B5EF4-FFF2-40B4-BE49-F238E27FC236}">
                <a16:creationId xmlns:a16="http://schemas.microsoft.com/office/drawing/2014/main" id="{CBA5F245-9F5C-EB3F-EA4B-2E53D8E14C33}"/>
              </a:ext>
            </a:extLst>
          </p:cNvPr>
          <p:cNvSpPr/>
          <p:nvPr/>
        </p:nvSpPr>
        <p:spPr>
          <a:xfrm>
            <a:off x="7677329" y="3967480"/>
            <a:ext cx="1402080" cy="914400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507EF00-F607-B7A9-0166-C3159E18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97" y="2352971"/>
            <a:ext cx="7300040" cy="4362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8E39589F-2FC5-06F0-DC2A-C32CD0EC5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814" y="3200277"/>
            <a:ext cx="2872989" cy="2834886"/>
          </a:xfrm>
          <a:prstGeom prst="rect">
            <a:avLst/>
          </a:prstGeom>
        </p:spPr>
      </p:pic>
      <p:pic>
        <p:nvPicPr>
          <p:cNvPr id="10" name="תמונה 9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3C216BC4-BC8D-CBA4-C674-5A7711869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8A3A5-9543-CAAE-54DC-6479AC1F7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534" y="48518"/>
            <a:ext cx="1976120" cy="19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127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מציין מיקום תוכן 4" descr="תמונה שמכילה טקסט, צילום מסך&#10;&#10;התיאור נוצר באופן אוטומטי">
            <a:extLst>
              <a:ext uri="{FF2B5EF4-FFF2-40B4-BE49-F238E27FC236}">
                <a16:creationId xmlns:a16="http://schemas.microsoft.com/office/drawing/2014/main" id="{264941F7-AE39-36CC-B8DE-EB37A437250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9168" r="3733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3CAF800C-25B7-2065-A219-4853C2E71D2C}"/>
              </a:ext>
            </a:extLst>
          </p:cNvPr>
          <p:cNvSpPr/>
          <p:nvPr/>
        </p:nvSpPr>
        <p:spPr>
          <a:xfrm>
            <a:off x="629978" y="1336755"/>
            <a:ext cx="10414839" cy="32162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8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en-US" sz="11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Google Translate</a:t>
            </a:r>
          </a:p>
        </p:txBody>
      </p:sp>
      <p:pic>
        <p:nvPicPr>
          <p:cNvPr id="7" name="תמונה 6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8DB0DAFE-4804-048D-602A-39DF23C57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31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C5BEC972-644D-2C6D-6A57-7DCD80764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A88D8705-3A94-12A5-D919-B07C66AB8334}"/>
              </a:ext>
            </a:extLst>
          </p:cNvPr>
          <p:cNvSpPr/>
          <p:nvPr/>
        </p:nvSpPr>
        <p:spPr>
          <a:xfrm>
            <a:off x="9966960" y="2288798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חיפוש האתר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7C2BAB81-77B2-09A6-4ECC-4BEED370825D}"/>
              </a:ext>
            </a:extLst>
          </p:cNvPr>
          <p:cNvSpPr/>
          <p:nvPr/>
        </p:nvSpPr>
        <p:spPr>
          <a:xfrm>
            <a:off x="9966960" y="3995071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שהגענו לאתר של התרגום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90143EBB-ED71-57EF-4643-5A91AF787E68}"/>
              </a:ext>
            </a:extLst>
          </p:cNvPr>
          <p:cNvSpPr/>
          <p:nvPr/>
        </p:nvSpPr>
        <p:spPr>
          <a:xfrm>
            <a:off x="9966960" y="560832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בדיקת חיפוש התרגום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כותרת 8">
            <a:extLst>
              <a:ext uri="{FF2B5EF4-FFF2-40B4-BE49-F238E27FC236}">
                <a16:creationId xmlns:a16="http://schemas.microsoft.com/office/drawing/2014/main" id="{30133604-452A-253E-316F-2FD19F422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3476" y="-164152"/>
            <a:ext cx="8769350" cy="220457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1150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גוגל תרגום</a:t>
            </a:r>
            <a:endParaRPr lang="en-US" sz="8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 useBgFill="1">
        <p:nvSpPr>
          <p:cNvPr id="10" name="חץ: שמאלה 9">
            <a:extLst>
              <a:ext uri="{FF2B5EF4-FFF2-40B4-BE49-F238E27FC236}">
                <a16:creationId xmlns:a16="http://schemas.microsoft.com/office/drawing/2014/main" id="{4F871F09-2F12-2AD1-0A17-68B9BECD0B97}"/>
              </a:ext>
            </a:extLst>
          </p:cNvPr>
          <p:cNvSpPr/>
          <p:nvPr/>
        </p:nvSpPr>
        <p:spPr>
          <a:xfrm rot="16200000">
            <a:off x="10877621" y="3562770"/>
            <a:ext cx="403719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1" name="חץ: שמאלה 10">
            <a:extLst>
              <a:ext uri="{FF2B5EF4-FFF2-40B4-BE49-F238E27FC236}">
                <a16:creationId xmlns:a16="http://schemas.microsoft.com/office/drawing/2014/main" id="{9F4AB31C-BD36-8936-35B0-EC3769141A8B}"/>
              </a:ext>
            </a:extLst>
          </p:cNvPr>
          <p:cNvSpPr/>
          <p:nvPr/>
        </p:nvSpPr>
        <p:spPr>
          <a:xfrm rot="16200000">
            <a:off x="10877621" y="5269044"/>
            <a:ext cx="403719" cy="355134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" name="מציין מיקום תוכן 1">
            <a:extLst>
              <a:ext uri="{FF2B5EF4-FFF2-40B4-BE49-F238E27FC236}">
                <a16:creationId xmlns:a16="http://schemas.microsoft.com/office/drawing/2014/main" id="{4C4A06D7-6CD3-123A-6A07-D926BA40BC5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06475" y="3312918"/>
            <a:ext cx="8769350" cy="10229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https://github.com/nivk99/AutomationProject/blob/main/movie/google_translate.mp4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40078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DD928B1-7A65-5048-0C4D-C1840AB26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319282"/>
            <a:ext cx="12110720" cy="19237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ה</a:t>
            </a:r>
            <a:r>
              <a:rPr lang="he-IL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בטחת איכות או </a:t>
            </a:r>
            <a:r>
              <a:rPr lang="he-IL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א</a:t>
            </a:r>
            <a:r>
              <a:rPr lang="he-IL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בטחת איכות ?</a:t>
            </a:r>
            <a:endParaRPr lang="he-IL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FF02E761-08CB-3D85-C3EF-8A104196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75840"/>
            <a:ext cx="11734800" cy="4297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תמונה 9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06B0F4C3-FCA1-4CD9-CB86-CA8116D32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43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CBD85E-A404-45CB-B532-1039E479D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1626B1-BAC7-4893-A5AC-62059768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64E9910-51FE-45BF-973D-9D2401FD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מציין מיקום תוכן 4">
            <a:extLst>
              <a:ext uri="{FF2B5EF4-FFF2-40B4-BE49-F238E27FC236}">
                <a16:creationId xmlns:a16="http://schemas.microsoft.com/office/drawing/2014/main" id="{B8B7925C-A090-65A2-E38A-865B3908C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970"/>
          <a:stretch/>
        </p:blipFill>
        <p:spPr>
          <a:xfrm>
            <a:off x="122246" y="69676"/>
            <a:ext cx="12191674" cy="5716988"/>
          </a:xfrm>
          <a:custGeom>
            <a:avLst/>
            <a:gdLst/>
            <a:ahLst/>
            <a:cxnLst/>
            <a:rect l="l" t="t" r="r" b="b"/>
            <a:pathLst>
              <a:path w="12191694" h="5716988">
                <a:moveTo>
                  <a:pt x="0" y="0"/>
                </a:moveTo>
                <a:lnTo>
                  <a:pt x="12191694" y="0"/>
                </a:lnTo>
                <a:lnTo>
                  <a:pt x="12191694" y="238046"/>
                </a:lnTo>
                <a:lnTo>
                  <a:pt x="12191694" y="493101"/>
                </a:lnTo>
                <a:lnTo>
                  <a:pt x="12191694" y="705998"/>
                </a:lnTo>
                <a:lnTo>
                  <a:pt x="12191694" y="737843"/>
                </a:lnTo>
                <a:lnTo>
                  <a:pt x="12191694" y="1378272"/>
                </a:lnTo>
                <a:lnTo>
                  <a:pt x="12191694" y="1387220"/>
                </a:lnTo>
                <a:lnTo>
                  <a:pt x="12191694" y="1479151"/>
                </a:lnTo>
                <a:lnTo>
                  <a:pt x="12191694" y="2573423"/>
                </a:lnTo>
                <a:lnTo>
                  <a:pt x="12191694" y="4527530"/>
                </a:lnTo>
                <a:lnTo>
                  <a:pt x="12165034" y="4543744"/>
                </a:lnTo>
                <a:cubicBezTo>
                  <a:pt x="10850144" y="5296517"/>
                  <a:pt x="8470558" y="5716988"/>
                  <a:pt x="5753357" y="5716988"/>
                </a:cubicBezTo>
                <a:cubicBezTo>
                  <a:pt x="3357905" y="5716988"/>
                  <a:pt x="2231342" y="5036357"/>
                  <a:pt x="858976" y="4343341"/>
                </a:cubicBezTo>
                <a:cubicBezTo>
                  <a:pt x="609057" y="4217140"/>
                  <a:pt x="364243" y="4092093"/>
                  <a:pt x="137598" y="3964708"/>
                </a:cubicBezTo>
                <a:lnTo>
                  <a:pt x="0" y="3882805"/>
                </a:lnTo>
                <a:lnTo>
                  <a:pt x="0" y="2573423"/>
                </a:lnTo>
                <a:lnTo>
                  <a:pt x="0" y="1387220"/>
                </a:lnTo>
                <a:lnTo>
                  <a:pt x="0" y="1378272"/>
                </a:lnTo>
                <a:lnTo>
                  <a:pt x="0" y="1253139"/>
                </a:lnTo>
                <a:lnTo>
                  <a:pt x="0" y="737843"/>
                </a:lnTo>
                <a:lnTo>
                  <a:pt x="0" y="705998"/>
                </a:lnTo>
                <a:lnTo>
                  <a:pt x="0" y="493101"/>
                </a:lnTo>
                <a:lnTo>
                  <a:pt x="0" y="238046"/>
                </a:lnTo>
                <a:close/>
              </a:path>
            </a:pathLst>
          </a:cu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4BD3F64A-EC33-7A89-7E16-565C172B936D}"/>
              </a:ext>
            </a:extLst>
          </p:cNvPr>
          <p:cNvSpPr/>
          <p:nvPr/>
        </p:nvSpPr>
        <p:spPr>
          <a:xfrm>
            <a:off x="716977" y="3833648"/>
            <a:ext cx="11216212" cy="32162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8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en-US" sz="11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Quality Assurance</a:t>
            </a:r>
            <a:endParaRPr lang="en-US" sz="11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7" name="תמונה 6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6D1A1EEF-2CB6-5B13-6F16-06A9A7C10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41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F8CF44D-4C6F-8526-ACBD-7DF1DEC328B5}"/>
              </a:ext>
            </a:extLst>
          </p:cNvPr>
          <p:cNvSpPr txBox="1"/>
          <p:nvPr/>
        </p:nvSpPr>
        <p:spPr>
          <a:xfrm>
            <a:off x="6903631" y="2284153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8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ה</a:t>
            </a:r>
            <a:r>
              <a:rPr lang="he-IL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בטחת איכות</a:t>
            </a:r>
            <a:endParaRPr lang="he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6" name="כותרת 5">
            <a:extLst>
              <a:ext uri="{FF2B5EF4-FFF2-40B4-BE49-F238E27FC236}">
                <a16:creationId xmlns:a16="http://schemas.microsoft.com/office/drawing/2014/main" id="{83A23A6E-7176-AC81-BB80-5A9980025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8769350" cy="13446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8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r>
              <a:rPr lang="en-US" sz="115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Bug</a:t>
            </a:r>
            <a:endParaRPr lang="en-US" sz="115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7" name="תמונה 6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2C50A69C-C48B-5835-1B52-157508AC8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 useBgFill="1">
        <p:nvSpPr>
          <p:cNvPr id="8" name="לא שווה 7">
            <a:extLst>
              <a:ext uri="{FF2B5EF4-FFF2-40B4-BE49-F238E27FC236}">
                <a16:creationId xmlns:a16="http://schemas.microsoft.com/office/drawing/2014/main" id="{ECEB5564-237E-5289-8F8F-EB0657DA2829}"/>
              </a:ext>
            </a:extLst>
          </p:cNvPr>
          <p:cNvSpPr/>
          <p:nvPr/>
        </p:nvSpPr>
        <p:spPr>
          <a:xfrm>
            <a:off x="5197618" y="2539334"/>
            <a:ext cx="2503661" cy="1257801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4D5E83A-1355-80A1-B428-D475634F9E4B}"/>
              </a:ext>
            </a:extLst>
          </p:cNvPr>
          <p:cNvSpPr txBox="1"/>
          <p:nvPr/>
        </p:nvSpPr>
        <p:spPr>
          <a:xfrm>
            <a:off x="-356260" y="2284153"/>
            <a:ext cx="6096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8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א</a:t>
            </a:r>
            <a:r>
              <a:rPr lang="he-IL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בטחת איכות</a:t>
            </a:r>
            <a:endParaRPr lang="he-IL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D4E83C05-0A22-6464-C7C7-10F4939FE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4052316"/>
            <a:ext cx="10363200" cy="2362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599606E5-D373-BF89-2AE9-0FA3FAB8B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534" y="48518"/>
            <a:ext cx="1976120" cy="19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9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6E89D6DA-3BBD-6733-CE39-F24CDC3C23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71" r="-1" b="-1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תמונה 4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BDE88F7C-CDD8-2AEB-715F-4EBAB4483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graphicFrame>
        <p:nvGraphicFramePr>
          <p:cNvPr id="7" name="טבלה 6">
            <a:extLst>
              <a:ext uri="{FF2B5EF4-FFF2-40B4-BE49-F238E27FC236}">
                <a16:creationId xmlns:a16="http://schemas.microsoft.com/office/drawing/2014/main" id="{1A38F9D4-A625-8649-3AE7-2E3B04EA8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397121"/>
              </p:ext>
            </p:extLst>
          </p:nvPr>
        </p:nvGraphicFramePr>
        <p:xfrm>
          <a:off x="127953" y="1633478"/>
          <a:ext cx="6654741" cy="4354283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593630">
                  <a:extLst>
                    <a:ext uri="{9D8B030D-6E8A-4147-A177-3AD203B41FA5}">
                      <a16:colId xmlns:a16="http://schemas.microsoft.com/office/drawing/2014/main" val="2481761377"/>
                    </a:ext>
                  </a:extLst>
                </a:gridCol>
                <a:gridCol w="898691">
                  <a:extLst>
                    <a:ext uri="{9D8B030D-6E8A-4147-A177-3AD203B41FA5}">
                      <a16:colId xmlns:a16="http://schemas.microsoft.com/office/drawing/2014/main" val="162144621"/>
                    </a:ext>
                  </a:extLst>
                </a:gridCol>
                <a:gridCol w="972762">
                  <a:extLst>
                    <a:ext uri="{9D8B030D-6E8A-4147-A177-3AD203B41FA5}">
                      <a16:colId xmlns:a16="http://schemas.microsoft.com/office/drawing/2014/main" val="2054876636"/>
                    </a:ext>
                  </a:extLst>
                </a:gridCol>
                <a:gridCol w="1656788">
                  <a:extLst>
                    <a:ext uri="{9D8B030D-6E8A-4147-A177-3AD203B41FA5}">
                      <a16:colId xmlns:a16="http://schemas.microsoft.com/office/drawing/2014/main" val="3109119323"/>
                    </a:ext>
                  </a:extLst>
                </a:gridCol>
                <a:gridCol w="653996">
                  <a:extLst>
                    <a:ext uri="{9D8B030D-6E8A-4147-A177-3AD203B41FA5}">
                      <a16:colId xmlns:a16="http://schemas.microsoft.com/office/drawing/2014/main" val="251486223"/>
                    </a:ext>
                  </a:extLst>
                </a:gridCol>
                <a:gridCol w="648544">
                  <a:extLst>
                    <a:ext uri="{9D8B030D-6E8A-4147-A177-3AD203B41FA5}">
                      <a16:colId xmlns:a16="http://schemas.microsoft.com/office/drawing/2014/main" val="1398588884"/>
                    </a:ext>
                  </a:extLst>
                </a:gridCol>
                <a:gridCol w="626745">
                  <a:extLst>
                    <a:ext uri="{9D8B030D-6E8A-4147-A177-3AD203B41FA5}">
                      <a16:colId xmlns:a16="http://schemas.microsoft.com/office/drawing/2014/main" val="3046740134"/>
                    </a:ext>
                  </a:extLst>
                </a:gridCol>
                <a:gridCol w="603585">
                  <a:extLst>
                    <a:ext uri="{9D8B030D-6E8A-4147-A177-3AD203B41FA5}">
                      <a16:colId xmlns:a16="http://schemas.microsoft.com/office/drawing/2014/main" val="2513076525"/>
                    </a:ext>
                  </a:extLst>
                </a:gridCol>
              </a:tblGrid>
              <a:tr h="365317">
                <a:tc>
                  <a:txBody>
                    <a:bodyPr/>
                    <a:lstStyle/>
                    <a:p>
                      <a:pPr algn="ctr" rtl="1"/>
                      <a:r>
                        <a:rPr lang="he-IL" sz="1050" b="1" dirty="0" err="1"/>
                        <a:t>מס"ד</a:t>
                      </a:r>
                      <a:endParaRPr lang="he-IL" sz="105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050" b="1" dirty="0"/>
                        <a:t>כותרת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050" b="1" dirty="0"/>
                        <a:t>תוצאה צפויה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050" b="1" dirty="0"/>
                        <a:t>תוצאה בפועל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050" b="1" dirty="0"/>
                        <a:t>חומרה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050" b="1" dirty="0"/>
                        <a:t>דחיפות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050" b="1" dirty="0"/>
                        <a:t>בודק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050" b="1" dirty="0"/>
                        <a:t>סטטוס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824165"/>
                  </a:ext>
                </a:extLst>
              </a:tr>
              <a:tr h="67938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אי חזרה של בחירת הרשימה להתחלה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b="1" dirty="0"/>
                        <a:t>חזרה תחילת הרשימה של בחירת העיר</a:t>
                      </a:r>
                    </a:p>
                    <a:p>
                      <a:pPr algn="ctr" rtl="1"/>
                      <a:endParaRPr lang="he-I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b="1" dirty="0">
                          <a:effectLst/>
                        </a:rPr>
                        <a:t>לא חזר תחילתו של הרשימה – חזר לתל אביב</a:t>
                      </a:r>
                      <a:endParaRPr lang="he-IL" sz="1100" b="1" dirty="0"/>
                    </a:p>
                    <a:p>
                      <a:pPr algn="ctr" rtl="1"/>
                      <a:endParaRPr lang="he-I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נמוך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נמוך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ניב קוטק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חדש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91630"/>
                  </a:ext>
                </a:extLst>
              </a:tr>
              <a:tr h="530767"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אי טעינה של הדף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הצגה של הדף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הדף לא מוצג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גבוה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b="1" dirty="0"/>
                        <a:t>גבוה מאוד</a:t>
                      </a:r>
                    </a:p>
                    <a:p>
                      <a:pPr algn="ctr" rtl="1"/>
                      <a:endParaRPr lang="he-I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ניב קוטק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חדש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766309"/>
                  </a:ext>
                </a:extLst>
              </a:tr>
              <a:tr h="976612"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אי טעינה של הדף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b="1" dirty="0"/>
                        <a:t>הצגה של הדף</a:t>
                      </a:r>
                    </a:p>
                    <a:p>
                      <a:pPr algn="ctr" rtl="1"/>
                      <a:endParaRPr lang="he-I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הדף לא מוצג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גבוה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גבוה מאוד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ניב קוטק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חדש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552490"/>
                  </a:ext>
                </a:extLst>
              </a:tr>
              <a:tr h="827997"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בעיית שימושיות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סדר גנרי  נכון של מילואי הפרטים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סדר מילואי הפרטים לא נכון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נמוך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נמוך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ניב קוטק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חדש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160828"/>
                  </a:ext>
                </a:extLst>
              </a:tr>
              <a:tr h="827997"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אי תרגום נכון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b="1" dirty="0"/>
                        <a:t>תרגום של הבטחת איכות</a:t>
                      </a:r>
                    </a:p>
                    <a:p>
                      <a:pPr algn="ctr" rtl="1"/>
                      <a:endParaRPr lang="he-I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b="1" dirty="0">
                          <a:effectLst/>
                        </a:rPr>
                        <a:t>תרגום של אבטחת איכות</a:t>
                      </a:r>
                      <a:endParaRPr lang="he-IL" sz="1100" b="1" dirty="0"/>
                    </a:p>
                    <a:p>
                      <a:pPr algn="ctr" rtl="1"/>
                      <a:endParaRPr lang="he-I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בינוני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100" b="1" dirty="0"/>
                        <a:t>גבוה מאוד</a:t>
                      </a:r>
                    </a:p>
                    <a:p>
                      <a:pPr algn="ctr" rtl="1"/>
                      <a:endParaRPr lang="he-IL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ניב קוטק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100" b="1" dirty="0"/>
                        <a:t>חדש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744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135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49BB7E9A-6937-4BF0-9F51-A20F197B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0939753-89D7-48A8-8441-B9FF25CE8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167" y="0"/>
            <a:ext cx="5687681" cy="5708856"/>
          </a:xfrm>
          <a:custGeom>
            <a:avLst/>
            <a:gdLst>
              <a:gd name="connsiteX0" fmla="*/ 2787282 w 5687681"/>
              <a:gd name="connsiteY0" fmla="*/ 0 h 5708856"/>
              <a:gd name="connsiteX1" fmla="*/ 3988996 w 5687681"/>
              <a:gd name="connsiteY1" fmla="*/ 0 h 5708856"/>
              <a:gd name="connsiteX2" fmla="*/ 4236253 w 5687681"/>
              <a:gd name="connsiteY2" fmla="*/ 68070 h 5708856"/>
              <a:gd name="connsiteX3" fmla="*/ 4483543 w 5687681"/>
              <a:gd name="connsiteY3" fmla="*/ 168573 h 5708856"/>
              <a:gd name="connsiteX4" fmla="*/ 5265611 w 5687681"/>
              <a:gd name="connsiteY4" fmla="*/ 790441 h 5708856"/>
              <a:gd name="connsiteX5" fmla="*/ 5682608 w 5687681"/>
              <a:gd name="connsiteY5" fmla="*/ 1499885 h 5708856"/>
              <a:gd name="connsiteX6" fmla="*/ 5687681 w 5687681"/>
              <a:gd name="connsiteY6" fmla="*/ 1513862 h 5708856"/>
              <a:gd name="connsiteX7" fmla="*/ 5687681 w 5687681"/>
              <a:gd name="connsiteY7" fmla="*/ 3841322 h 5708856"/>
              <a:gd name="connsiteX8" fmla="*/ 5651147 w 5687681"/>
              <a:gd name="connsiteY8" fmla="*/ 3896489 h 5708856"/>
              <a:gd name="connsiteX9" fmla="*/ 4734255 w 5687681"/>
              <a:gd name="connsiteY9" fmla="*/ 4737639 h 5708856"/>
              <a:gd name="connsiteX10" fmla="*/ 4532663 w 5687681"/>
              <a:gd name="connsiteY10" fmla="*/ 4898543 h 5708856"/>
              <a:gd name="connsiteX11" fmla="*/ 2876165 w 5687681"/>
              <a:gd name="connsiteY11" fmla="*/ 5708856 h 5708856"/>
              <a:gd name="connsiteX12" fmla="*/ 694066 w 5687681"/>
              <a:gd name="connsiteY12" fmla="*/ 4391717 h 5708856"/>
              <a:gd name="connsiteX13" fmla="*/ 461517 w 5687681"/>
              <a:gd name="connsiteY13" fmla="*/ 4054756 h 5708856"/>
              <a:gd name="connsiteX14" fmla="*/ 0 w 5687681"/>
              <a:gd name="connsiteY14" fmla="*/ 2993139 h 5708856"/>
              <a:gd name="connsiteX15" fmla="*/ 278855 w 5687681"/>
              <a:gd name="connsiteY15" fmla="*/ 1849819 h 5708856"/>
              <a:gd name="connsiteX16" fmla="*/ 1047879 w 5687681"/>
              <a:gd name="connsiteY16" fmla="*/ 867400 h 5708856"/>
              <a:gd name="connsiteX17" fmla="*/ 2159714 w 5687681"/>
              <a:gd name="connsiteY17" fmla="*/ 186098 h 5708856"/>
              <a:gd name="connsiteX18" fmla="*/ 2785137 w 5687681"/>
              <a:gd name="connsiteY18" fmla="*/ 372 h 570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87681" h="5708856">
                <a:moveTo>
                  <a:pt x="2787282" y="0"/>
                </a:moveTo>
                <a:lnTo>
                  <a:pt x="3988996" y="0"/>
                </a:lnTo>
                <a:lnTo>
                  <a:pt x="4236253" y="68070"/>
                </a:lnTo>
                <a:cubicBezTo>
                  <a:pt x="4321147" y="96843"/>
                  <a:pt x="4403628" y="130356"/>
                  <a:pt x="4483543" y="168573"/>
                </a:cubicBezTo>
                <a:cubicBezTo>
                  <a:pt x="4783119" y="311949"/>
                  <a:pt x="5046239" y="521215"/>
                  <a:pt x="5265611" y="790441"/>
                </a:cubicBezTo>
                <a:cubicBezTo>
                  <a:pt x="5433740" y="996857"/>
                  <a:pt x="5573537" y="1235870"/>
                  <a:pt x="5682608" y="1499885"/>
                </a:cubicBezTo>
                <a:lnTo>
                  <a:pt x="5687681" y="1513862"/>
                </a:lnTo>
                <a:lnTo>
                  <a:pt x="5687681" y="3841322"/>
                </a:lnTo>
                <a:lnTo>
                  <a:pt x="5651147" y="3896489"/>
                </a:lnTo>
                <a:cubicBezTo>
                  <a:pt x="5427171" y="4186934"/>
                  <a:pt x="5090625" y="4454446"/>
                  <a:pt x="4734255" y="4737639"/>
                </a:cubicBezTo>
                <a:cubicBezTo>
                  <a:pt x="4668506" y="4789825"/>
                  <a:pt x="4600584" y="4843856"/>
                  <a:pt x="4532663" y="4898543"/>
                </a:cubicBezTo>
                <a:cubicBezTo>
                  <a:pt x="3924681" y="5387974"/>
                  <a:pt x="3480945" y="5708856"/>
                  <a:pt x="2876165" y="5708856"/>
                </a:cubicBezTo>
                <a:cubicBezTo>
                  <a:pt x="1954665" y="5708856"/>
                  <a:pt x="1302047" y="5314966"/>
                  <a:pt x="694066" y="4391717"/>
                </a:cubicBezTo>
                <a:cubicBezTo>
                  <a:pt x="614503" y="4270875"/>
                  <a:pt x="536731" y="4160972"/>
                  <a:pt x="461517" y="4054756"/>
                </a:cubicBezTo>
                <a:cubicBezTo>
                  <a:pt x="149788" y="3614348"/>
                  <a:pt x="0" y="3385316"/>
                  <a:pt x="0" y="2993139"/>
                </a:cubicBezTo>
                <a:cubicBezTo>
                  <a:pt x="0" y="2603731"/>
                  <a:pt x="93889" y="2219065"/>
                  <a:pt x="278855" y="1849819"/>
                </a:cubicBezTo>
                <a:cubicBezTo>
                  <a:pt x="459854" y="1488610"/>
                  <a:pt x="718625" y="1157977"/>
                  <a:pt x="1047879" y="867400"/>
                </a:cubicBezTo>
                <a:cubicBezTo>
                  <a:pt x="1371504" y="581701"/>
                  <a:pt x="1755887" y="346080"/>
                  <a:pt x="2159714" y="186098"/>
                </a:cubicBezTo>
                <a:cubicBezTo>
                  <a:pt x="2367064" y="103803"/>
                  <a:pt x="2576044" y="41801"/>
                  <a:pt x="2785137" y="37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F5CCFC5-858F-4B45-9B10-D49DD028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450" y="0"/>
            <a:ext cx="5866550" cy="5788550"/>
          </a:xfrm>
          <a:custGeom>
            <a:avLst/>
            <a:gdLst>
              <a:gd name="connsiteX0" fmla="*/ 2331396 w 5798121"/>
              <a:gd name="connsiteY0" fmla="*/ 0 h 5788550"/>
              <a:gd name="connsiteX1" fmla="*/ 4658651 w 5798121"/>
              <a:gd name="connsiteY1" fmla="*/ 0 h 5788550"/>
              <a:gd name="connsiteX2" fmla="*/ 4682835 w 5798121"/>
              <a:gd name="connsiteY2" fmla="*/ 9816 h 5788550"/>
              <a:gd name="connsiteX3" fmla="*/ 5499667 w 5798121"/>
              <a:gd name="connsiteY3" fmla="*/ 658449 h 5788550"/>
              <a:gd name="connsiteX4" fmla="*/ 5665313 w 5798121"/>
              <a:gd name="connsiteY4" fmla="*/ 884789 h 5788550"/>
              <a:gd name="connsiteX5" fmla="*/ 5798121 w 5798121"/>
              <a:gd name="connsiteY5" fmla="*/ 1110681 h 5788550"/>
              <a:gd name="connsiteX6" fmla="*/ 5798121 w 5798121"/>
              <a:gd name="connsiteY6" fmla="*/ 4016954 h 5788550"/>
              <a:gd name="connsiteX7" fmla="*/ 5706359 w 5798121"/>
              <a:gd name="connsiteY7" fmla="*/ 4121532 h 5788550"/>
              <a:gd name="connsiteX8" fmla="*/ 4944692 w 5798121"/>
              <a:gd name="connsiteY8" fmla="*/ 4775532 h 5788550"/>
              <a:gd name="connsiteX9" fmla="*/ 4734137 w 5798121"/>
              <a:gd name="connsiteY9" fmla="*/ 4943362 h 5788550"/>
              <a:gd name="connsiteX10" fmla="*/ 3004009 w 5798121"/>
              <a:gd name="connsiteY10" fmla="*/ 5788550 h 5788550"/>
              <a:gd name="connsiteX11" fmla="*/ 724917 w 5798121"/>
              <a:gd name="connsiteY11" fmla="*/ 4414722 h 5788550"/>
              <a:gd name="connsiteX12" fmla="*/ 482031 w 5798121"/>
              <a:gd name="connsiteY12" fmla="*/ 4063258 h 5788550"/>
              <a:gd name="connsiteX13" fmla="*/ 0 w 5798121"/>
              <a:gd name="connsiteY13" fmla="*/ 2955950 h 5788550"/>
              <a:gd name="connsiteX14" fmla="*/ 291250 w 5798121"/>
              <a:gd name="connsiteY14" fmla="*/ 1763422 h 5788550"/>
              <a:gd name="connsiteX15" fmla="*/ 1094457 w 5798121"/>
              <a:gd name="connsiteY15" fmla="*/ 738720 h 5788550"/>
              <a:gd name="connsiteX16" fmla="*/ 2255713 w 5798121"/>
              <a:gd name="connsiteY16" fmla="*/ 28095 h 578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98121" h="5788550">
                <a:moveTo>
                  <a:pt x="2331396" y="0"/>
                </a:moveTo>
                <a:lnTo>
                  <a:pt x="4658651" y="0"/>
                </a:lnTo>
                <a:lnTo>
                  <a:pt x="4682835" y="9816"/>
                </a:lnTo>
                <a:cubicBezTo>
                  <a:pt x="4995727" y="159362"/>
                  <a:pt x="5270543" y="377635"/>
                  <a:pt x="5499667" y="658449"/>
                </a:cubicBezTo>
                <a:cubicBezTo>
                  <a:pt x="5558201" y="730215"/>
                  <a:pt x="5613447" y="805760"/>
                  <a:pt x="5665313" y="884789"/>
                </a:cubicBezTo>
                <a:lnTo>
                  <a:pt x="5798121" y="1110681"/>
                </a:lnTo>
                <a:lnTo>
                  <a:pt x="5798121" y="4016954"/>
                </a:lnTo>
                <a:lnTo>
                  <a:pt x="5706359" y="4121532"/>
                </a:lnTo>
                <a:cubicBezTo>
                  <a:pt x="5491360" y="4341659"/>
                  <a:pt x="5223849" y="4553996"/>
                  <a:pt x="4944692" y="4775532"/>
                </a:cubicBezTo>
                <a:cubicBezTo>
                  <a:pt x="4876021" y="4829964"/>
                  <a:pt x="4805079" y="4886320"/>
                  <a:pt x="4734137" y="4943362"/>
                </a:cubicBezTo>
                <a:cubicBezTo>
                  <a:pt x="4099133" y="5453857"/>
                  <a:pt x="3635672" y="5788550"/>
                  <a:pt x="3004009" y="5788550"/>
                </a:cubicBezTo>
                <a:cubicBezTo>
                  <a:pt x="2041550" y="5788550"/>
                  <a:pt x="1359922" y="5377707"/>
                  <a:pt x="724917" y="4414722"/>
                </a:cubicBezTo>
                <a:cubicBezTo>
                  <a:pt x="641818" y="4288679"/>
                  <a:pt x="560588" y="4174046"/>
                  <a:pt x="482031" y="4063258"/>
                </a:cubicBezTo>
                <a:cubicBezTo>
                  <a:pt x="156446" y="3603895"/>
                  <a:pt x="0" y="3365006"/>
                  <a:pt x="0" y="2955950"/>
                </a:cubicBezTo>
                <a:cubicBezTo>
                  <a:pt x="0" y="2549782"/>
                  <a:pt x="98062" y="2148559"/>
                  <a:pt x="291250" y="1763422"/>
                </a:cubicBezTo>
                <a:cubicBezTo>
                  <a:pt x="480295" y="1386666"/>
                  <a:pt x="750568" y="1041802"/>
                  <a:pt x="1094457" y="738720"/>
                </a:cubicBezTo>
                <a:cubicBezTo>
                  <a:pt x="1432467" y="440725"/>
                  <a:pt x="1833935" y="194963"/>
                  <a:pt x="2255713" y="28095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348ECDC-D455-4B71-90F6-2ECC12B79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3734" y="0"/>
            <a:ext cx="5568114" cy="5577748"/>
          </a:xfrm>
          <a:custGeom>
            <a:avLst/>
            <a:gdLst>
              <a:gd name="connsiteX0" fmla="*/ 2959946 w 5568114"/>
              <a:gd name="connsiteY0" fmla="*/ 0 h 5577748"/>
              <a:gd name="connsiteX1" fmla="*/ 3614224 w 5568114"/>
              <a:gd name="connsiteY1" fmla="*/ 0 h 5577748"/>
              <a:gd name="connsiteX2" fmla="*/ 3844432 w 5568114"/>
              <a:gd name="connsiteY2" fmla="*/ 36392 h 5577748"/>
              <a:gd name="connsiteX3" fmla="*/ 4336826 w 5568114"/>
              <a:gd name="connsiteY3" fmla="*/ 203778 h 5577748"/>
              <a:gd name="connsiteX4" fmla="*/ 5093304 w 5568114"/>
              <a:gd name="connsiteY4" fmla="*/ 806978 h 5577748"/>
              <a:gd name="connsiteX5" fmla="*/ 5496656 w 5568114"/>
              <a:gd name="connsiteY5" fmla="*/ 1495125 h 5577748"/>
              <a:gd name="connsiteX6" fmla="*/ 5568114 w 5568114"/>
              <a:gd name="connsiteY6" fmla="*/ 1692569 h 5577748"/>
              <a:gd name="connsiteX7" fmla="*/ 5568114 w 5568114"/>
              <a:gd name="connsiteY7" fmla="*/ 3665503 h 5577748"/>
              <a:gd name="connsiteX8" fmla="*/ 5466225 w 5568114"/>
              <a:gd name="connsiteY8" fmla="*/ 3819786 h 5577748"/>
              <a:gd name="connsiteX9" fmla="*/ 4579336 w 5568114"/>
              <a:gd name="connsiteY9" fmla="*/ 4635686 h 5577748"/>
              <a:gd name="connsiteX10" fmla="*/ 4384340 w 5568114"/>
              <a:gd name="connsiteY10" fmla="*/ 4791760 h 5577748"/>
              <a:gd name="connsiteX11" fmla="*/ 2782048 w 5568114"/>
              <a:gd name="connsiteY11" fmla="*/ 5577748 h 5577748"/>
              <a:gd name="connsiteX12" fmla="*/ 671354 w 5568114"/>
              <a:gd name="connsiteY12" fmla="*/ 4300148 h 5577748"/>
              <a:gd name="connsiteX13" fmla="*/ 446415 w 5568114"/>
              <a:gd name="connsiteY13" fmla="*/ 3973302 h 5577748"/>
              <a:gd name="connsiteX14" fmla="*/ 0 w 5568114"/>
              <a:gd name="connsiteY14" fmla="*/ 2943554 h 5577748"/>
              <a:gd name="connsiteX15" fmla="*/ 269730 w 5568114"/>
              <a:gd name="connsiteY15" fmla="*/ 1834555 h 5577748"/>
              <a:gd name="connsiteX16" fmla="*/ 1013589 w 5568114"/>
              <a:gd name="connsiteY16" fmla="*/ 881627 h 5577748"/>
              <a:gd name="connsiteX17" fmla="*/ 2089042 w 5568114"/>
              <a:gd name="connsiteY17" fmla="*/ 220777 h 5577748"/>
              <a:gd name="connsiteX18" fmla="*/ 2845684 w 5568114"/>
              <a:gd name="connsiteY18" fmla="*/ 14234 h 557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68114" h="5577748">
                <a:moveTo>
                  <a:pt x="2959946" y="0"/>
                </a:moveTo>
                <a:lnTo>
                  <a:pt x="3614224" y="0"/>
                </a:lnTo>
                <a:lnTo>
                  <a:pt x="3844432" y="36392"/>
                </a:lnTo>
                <a:cubicBezTo>
                  <a:pt x="4017699" y="73748"/>
                  <a:pt x="4182227" y="129639"/>
                  <a:pt x="4336826" y="203778"/>
                </a:cubicBezTo>
                <a:cubicBezTo>
                  <a:pt x="4626600" y="342850"/>
                  <a:pt x="4881111" y="545834"/>
                  <a:pt x="5093304" y="806978"/>
                </a:cubicBezTo>
                <a:cubicBezTo>
                  <a:pt x="5255931" y="1007198"/>
                  <a:pt x="5391154" y="1239036"/>
                  <a:pt x="5496656" y="1495125"/>
                </a:cubicBezTo>
                <a:lnTo>
                  <a:pt x="5568114" y="1692569"/>
                </a:lnTo>
                <a:lnTo>
                  <a:pt x="5568114" y="3665503"/>
                </a:lnTo>
                <a:lnTo>
                  <a:pt x="5466225" y="3819786"/>
                </a:lnTo>
                <a:cubicBezTo>
                  <a:pt x="5249576" y="4101511"/>
                  <a:pt x="4924044" y="4360994"/>
                  <a:pt x="4579336" y="4635686"/>
                </a:cubicBezTo>
                <a:cubicBezTo>
                  <a:pt x="4515738" y="4686305"/>
                  <a:pt x="4450038" y="4738713"/>
                  <a:pt x="4384340" y="4791760"/>
                </a:cubicBezTo>
                <a:cubicBezTo>
                  <a:pt x="3796254" y="5266498"/>
                  <a:pt x="3367038" y="5577748"/>
                  <a:pt x="2782048" y="5577748"/>
                </a:cubicBezTo>
                <a:cubicBezTo>
                  <a:pt x="1890703" y="5577748"/>
                  <a:pt x="1259439" y="5195682"/>
                  <a:pt x="671354" y="4300148"/>
                </a:cubicBezTo>
                <a:cubicBezTo>
                  <a:pt x="594395" y="4182934"/>
                  <a:pt x="519167" y="4076330"/>
                  <a:pt x="446415" y="3973302"/>
                </a:cubicBezTo>
                <a:cubicBezTo>
                  <a:pt x="144886" y="3546115"/>
                  <a:pt x="0" y="3323958"/>
                  <a:pt x="0" y="2943554"/>
                </a:cubicBezTo>
                <a:cubicBezTo>
                  <a:pt x="0" y="2565835"/>
                  <a:pt x="90816" y="2192716"/>
                  <a:pt x="269730" y="1834555"/>
                </a:cubicBezTo>
                <a:cubicBezTo>
                  <a:pt x="444806" y="1484188"/>
                  <a:pt x="695109" y="1163480"/>
                  <a:pt x="1013589" y="881627"/>
                </a:cubicBezTo>
                <a:cubicBezTo>
                  <a:pt x="1326624" y="604505"/>
                  <a:pt x="1698428" y="375956"/>
                  <a:pt x="2089042" y="220777"/>
                </a:cubicBezTo>
                <a:cubicBezTo>
                  <a:pt x="2339747" y="120996"/>
                  <a:pt x="2592918" y="51971"/>
                  <a:pt x="2845684" y="14234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מציין מיקום תוכן 3">
            <a:extLst>
              <a:ext uri="{FF2B5EF4-FFF2-40B4-BE49-F238E27FC236}">
                <a16:creationId xmlns:a16="http://schemas.microsoft.com/office/drawing/2014/main" id="{67A51863-A442-6794-7641-FE7393A18A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52" b="849"/>
          <a:stretch/>
        </p:blipFill>
        <p:spPr>
          <a:xfrm>
            <a:off x="6877878" y="294199"/>
            <a:ext cx="5150794" cy="5001370"/>
          </a:xfrm>
          <a:custGeom>
            <a:avLst/>
            <a:gdLst/>
            <a:ahLst/>
            <a:cxnLst/>
            <a:rect l="l" t="t" r="r" b="b"/>
            <a:pathLst>
              <a:path w="5044104" h="4896924">
                <a:moveTo>
                  <a:pt x="2886613" y="0"/>
                </a:moveTo>
                <a:cubicBezTo>
                  <a:pt x="3218269" y="0"/>
                  <a:pt x="3523512" y="65865"/>
                  <a:pt x="3794011" y="195584"/>
                </a:cubicBezTo>
                <a:cubicBezTo>
                  <a:pt x="4047516" y="317247"/>
                  <a:pt x="4270172" y="494825"/>
                  <a:pt x="4455804" y="723284"/>
                </a:cubicBezTo>
                <a:cubicBezTo>
                  <a:pt x="4835198" y="1190375"/>
                  <a:pt x="5044104" y="1854168"/>
                  <a:pt x="5044104" y="2592438"/>
                </a:cubicBezTo>
                <a:cubicBezTo>
                  <a:pt x="5044104" y="2886985"/>
                  <a:pt x="4963247" y="3123382"/>
                  <a:pt x="4782050" y="3358996"/>
                </a:cubicBezTo>
                <a:cubicBezTo>
                  <a:pt x="4592516" y="3605460"/>
                  <a:pt x="4307730" y="3832465"/>
                  <a:pt x="4006167" y="4072775"/>
                </a:cubicBezTo>
                <a:cubicBezTo>
                  <a:pt x="3950530" y="4117058"/>
                  <a:pt x="3893052" y="4162907"/>
                  <a:pt x="3835576" y="4209314"/>
                </a:cubicBezTo>
                <a:cubicBezTo>
                  <a:pt x="3321099" y="4624632"/>
                  <a:pt x="2945605" y="4896924"/>
                  <a:pt x="2433835" y="4896924"/>
                </a:cubicBezTo>
                <a:cubicBezTo>
                  <a:pt x="1654054" y="4896924"/>
                  <a:pt x="1101803" y="4562680"/>
                  <a:pt x="587325" y="3779234"/>
                </a:cubicBezTo>
                <a:cubicBezTo>
                  <a:pt x="519999" y="3676690"/>
                  <a:pt x="454187" y="3583430"/>
                  <a:pt x="390540" y="3493298"/>
                </a:cubicBezTo>
                <a:cubicBezTo>
                  <a:pt x="126752" y="3119579"/>
                  <a:pt x="0" y="2925228"/>
                  <a:pt x="0" y="2592438"/>
                </a:cubicBezTo>
                <a:cubicBezTo>
                  <a:pt x="0" y="2261996"/>
                  <a:pt x="79450" y="1935577"/>
                  <a:pt x="235969" y="1622244"/>
                </a:cubicBezTo>
                <a:cubicBezTo>
                  <a:pt x="389133" y="1315731"/>
                  <a:pt x="608107" y="1035165"/>
                  <a:pt x="886724" y="788590"/>
                </a:cubicBezTo>
                <a:cubicBezTo>
                  <a:pt x="1160578" y="546153"/>
                  <a:pt x="1485846" y="346211"/>
                  <a:pt x="1827568" y="210454"/>
                </a:cubicBezTo>
                <a:cubicBezTo>
                  <a:pt x="2178491" y="70787"/>
                  <a:pt x="2534934" y="0"/>
                  <a:pt x="2886613" y="0"/>
                </a:cubicBezTo>
                <a:close/>
              </a:path>
            </a:pathLst>
          </a:custGeom>
        </p:spPr>
      </p:pic>
      <p:pic>
        <p:nvPicPr>
          <p:cNvPr id="5" name="תמונה 4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C2836A68-FE82-0B81-7CE8-04640B5E1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D33B8974-F069-ADC6-53F6-27FBFDEE7369}"/>
              </a:ext>
            </a:extLst>
          </p:cNvPr>
          <p:cNvSpPr/>
          <p:nvPr/>
        </p:nvSpPr>
        <p:spPr>
          <a:xfrm>
            <a:off x="29156" y="1804895"/>
            <a:ext cx="7032181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Any </a:t>
            </a:r>
          </a:p>
          <a:p>
            <a:pPr algn="ctr"/>
            <a:r>
              <a:rPr lang="en-US" sz="115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Questions?</a:t>
            </a:r>
            <a:endParaRPr lang="en-US" sz="1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2547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מלבן 23">
            <a:extLst>
              <a:ext uri="{FF2B5EF4-FFF2-40B4-BE49-F238E27FC236}">
                <a16:creationId xmlns:a16="http://schemas.microsoft.com/office/drawing/2014/main" id="{5C11BFD8-90CF-D2E7-8083-F1BC17C64DFD}"/>
              </a:ext>
            </a:extLst>
          </p:cNvPr>
          <p:cNvSpPr/>
          <p:nvPr/>
        </p:nvSpPr>
        <p:spPr>
          <a:xfrm>
            <a:off x="2266706" y="530386"/>
            <a:ext cx="805060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9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תהליך הבדיקות</a:t>
            </a:r>
          </a:p>
        </p:txBody>
      </p:sp>
      <p:pic>
        <p:nvPicPr>
          <p:cNvPr id="25" name="תמונה 24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50BC5B16-3BD8-FB4C-308A-D8114377B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2" name="קשת 1">
            <a:extLst>
              <a:ext uri="{FF2B5EF4-FFF2-40B4-BE49-F238E27FC236}">
                <a16:creationId xmlns:a16="http://schemas.microsoft.com/office/drawing/2014/main" id="{0807585B-75F2-109A-E718-0A991A591907}"/>
              </a:ext>
            </a:extLst>
          </p:cNvPr>
          <p:cNvSpPr/>
          <p:nvPr/>
        </p:nvSpPr>
        <p:spPr>
          <a:xfrm>
            <a:off x="2521978" y="3223131"/>
            <a:ext cx="6877661" cy="6208966"/>
          </a:xfrm>
          <a:prstGeom prst="arc">
            <a:avLst>
              <a:gd name="adj1" fmla="val 10344513"/>
              <a:gd name="adj2" fmla="val 462894"/>
            </a:avLst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172824F-4AD8-91E2-A36C-BE8A4492CE73}"/>
              </a:ext>
            </a:extLst>
          </p:cNvPr>
          <p:cNvSpPr txBox="1"/>
          <p:nvPr/>
        </p:nvSpPr>
        <p:spPr>
          <a:xfrm>
            <a:off x="-1940560" y="5865949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1800" b="1" dirty="0">
                <a:solidFill>
                  <a:schemeClr val="bg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מסמך תכנון</a:t>
            </a:r>
            <a:r>
              <a:rPr lang="he-IL" sz="1800" b="1" dirty="0">
                <a:solidFill>
                  <a:schemeClr val="bg2">
                    <a:lumMod val="50000"/>
                  </a:schemeClr>
                </a:solidFill>
              </a:rPr>
              <a:t>,</a:t>
            </a:r>
          </a:p>
          <a:p>
            <a:r>
              <a:rPr lang="he-IL" sz="1800" b="1" dirty="0">
                <a:solidFill>
                  <a:schemeClr val="bg2">
                    <a:lumMod val="50000"/>
                  </a:schemeClr>
                </a:solidFill>
              </a:rPr>
              <a:t>6 אפיקים</a:t>
            </a:r>
          </a:p>
          <a:p>
            <a:r>
              <a:rPr lang="he-IL" sz="1800" b="1" dirty="0">
                <a:solidFill>
                  <a:schemeClr val="bg2">
                    <a:lumMod val="50000"/>
                  </a:schemeClr>
                </a:solidFill>
              </a:rPr>
              <a:t>9 סטורים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BDE2BB43-EAFB-E985-D704-DC09133C089C}"/>
              </a:ext>
            </a:extLst>
          </p:cNvPr>
          <p:cNvSpPr txBox="1"/>
          <p:nvPr/>
        </p:nvSpPr>
        <p:spPr>
          <a:xfrm>
            <a:off x="1107440" y="5973671"/>
            <a:ext cx="1151467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tx2">
                    <a:lumMod val="75000"/>
                  </a:schemeClr>
                </a:solidFill>
              </a:rPr>
              <a:t>תכנון -&gt;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STP</a:t>
            </a:r>
            <a:endParaRPr lang="he-IL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AAE43274-D373-2597-47B3-08D0A26B79C5}"/>
              </a:ext>
            </a:extLst>
          </p:cNvPr>
          <p:cNvSpPr txBox="1"/>
          <p:nvPr/>
        </p:nvSpPr>
        <p:spPr>
          <a:xfrm>
            <a:off x="2792361" y="4542809"/>
            <a:ext cx="204821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bg2">
                    <a:lumMod val="50000"/>
                  </a:schemeClr>
                </a:solidFill>
              </a:rPr>
              <a:t>35  מקרי בדיקה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3DC527AC-35DD-B41F-8F47-E01E49800CB4}"/>
              </a:ext>
            </a:extLst>
          </p:cNvPr>
          <p:cNvSpPr txBox="1"/>
          <p:nvPr/>
        </p:nvSpPr>
        <p:spPr>
          <a:xfrm>
            <a:off x="1683173" y="4250123"/>
            <a:ext cx="1151467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tx2">
                    <a:lumMod val="75000"/>
                  </a:schemeClr>
                </a:solidFill>
              </a:rPr>
              <a:t>ניתוח -&gt; כמות הבדיקות</a:t>
            </a:r>
          </a:p>
        </p:txBody>
      </p:sp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0A226E14-7B4E-46EE-7413-4E0D639C07B9}"/>
              </a:ext>
            </a:extLst>
          </p:cNvPr>
          <p:cNvSpPr txBox="1"/>
          <p:nvPr/>
        </p:nvSpPr>
        <p:spPr>
          <a:xfrm>
            <a:off x="4840577" y="3419724"/>
            <a:ext cx="204821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bg2">
                    <a:lumMod val="50000"/>
                  </a:schemeClr>
                </a:solidFill>
              </a:rPr>
              <a:t>כתיבת 35 בדיקות</a:t>
            </a:r>
          </a:p>
        </p:txBody>
      </p:sp>
      <p:sp>
        <p:nvSpPr>
          <p:cNvPr id="17" name="תיבת טקסט 16">
            <a:extLst>
              <a:ext uri="{FF2B5EF4-FFF2-40B4-BE49-F238E27FC236}">
                <a16:creationId xmlns:a16="http://schemas.microsoft.com/office/drawing/2014/main" id="{0B8B3CB7-65DC-5DF3-B58C-91A099FFFF79}"/>
              </a:ext>
            </a:extLst>
          </p:cNvPr>
          <p:cNvSpPr txBox="1"/>
          <p:nvPr/>
        </p:nvSpPr>
        <p:spPr>
          <a:xfrm>
            <a:off x="4083646" y="2774974"/>
            <a:ext cx="25365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tx2">
                    <a:lumMod val="75000"/>
                  </a:schemeClr>
                </a:solidFill>
              </a:rPr>
              <a:t>עיצוב -&gt;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STD</a:t>
            </a:r>
            <a:endParaRPr lang="he-IL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D48ECFC-EDF9-4932-8ADB-898BFDFC1AFC}"/>
              </a:ext>
            </a:extLst>
          </p:cNvPr>
          <p:cNvSpPr txBox="1"/>
          <p:nvPr/>
        </p:nvSpPr>
        <p:spPr>
          <a:xfrm>
            <a:off x="6888793" y="4023249"/>
            <a:ext cx="159555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bg2">
                    <a:lumMod val="50000"/>
                  </a:schemeClr>
                </a:solidFill>
              </a:rPr>
              <a:t>9 קבצי הרצה , 5 באגים 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BA537A6E-B00E-B717-FB7F-5981B7285131}"/>
              </a:ext>
            </a:extLst>
          </p:cNvPr>
          <p:cNvSpPr txBox="1"/>
          <p:nvPr/>
        </p:nvSpPr>
        <p:spPr>
          <a:xfrm>
            <a:off x="8192977" y="3916416"/>
            <a:ext cx="192748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tx2">
                    <a:lumMod val="75000"/>
                  </a:schemeClr>
                </a:solidFill>
              </a:rPr>
              <a:t>יישום והרצה -&gt; באגים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69A237A8-496B-1C45-6964-AAE274356C68}"/>
              </a:ext>
            </a:extLst>
          </p:cNvPr>
          <p:cNvSpPr txBox="1"/>
          <p:nvPr/>
        </p:nvSpPr>
        <p:spPr>
          <a:xfrm>
            <a:off x="6620182" y="5060293"/>
            <a:ext cx="2536536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bg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מסמך סיום</a:t>
            </a:r>
            <a:endParaRPr lang="he-IL" sz="2000" b="1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he-IL" sz="2000" b="1" dirty="0">
                <a:solidFill>
                  <a:schemeClr val="bg2">
                    <a:lumMod val="50000"/>
                  </a:schemeClr>
                </a:solidFill>
              </a:rPr>
              <a:t>2 גבוה</a:t>
            </a:r>
          </a:p>
          <a:p>
            <a:r>
              <a:rPr lang="he-IL" sz="2000" b="1" dirty="0">
                <a:solidFill>
                  <a:schemeClr val="bg2">
                    <a:lumMod val="50000"/>
                  </a:schemeClr>
                </a:solidFill>
              </a:rPr>
              <a:t>1 בינוני</a:t>
            </a:r>
          </a:p>
          <a:p>
            <a:r>
              <a:rPr lang="he-IL" sz="2000" b="1" dirty="0">
                <a:solidFill>
                  <a:schemeClr val="bg2">
                    <a:lumMod val="50000"/>
                  </a:schemeClr>
                </a:solidFill>
              </a:rPr>
              <a:t>2 נמוך</a:t>
            </a: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BC59394C-6036-DCAB-0B03-8876B8F0E005}"/>
              </a:ext>
            </a:extLst>
          </p:cNvPr>
          <p:cNvSpPr txBox="1"/>
          <p:nvPr/>
        </p:nvSpPr>
        <p:spPr>
          <a:xfrm>
            <a:off x="8993019" y="5966370"/>
            <a:ext cx="129732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>
                <a:solidFill>
                  <a:schemeClr val="tx2">
                    <a:lumMod val="75000"/>
                  </a:schemeClr>
                </a:solidFill>
              </a:rPr>
              <a:t>סיום -&gt;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STR</a:t>
            </a:r>
            <a:endParaRPr lang="he-IL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2" name="תמונה 31" descr="תמונה שמכילה עיגול, סמל, גופן, גרפיקה&#10;&#10;התיאור נוצר באופן אוטומטי">
            <a:extLst>
              <a:ext uri="{FF2B5EF4-FFF2-40B4-BE49-F238E27FC236}">
                <a16:creationId xmlns:a16="http://schemas.microsoft.com/office/drawing/2014/main" id="{625996FF-2D2D-C05B-E070-DF046C1FB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68" y="4589801"/>
            <a:ext cx="2298280" cy="219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0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2" name="מלבן 51">
            <a:extLst>
              <a:ext uri="{FF2B5EF4-FFF2-40B4-BE49-F238E27FC236}">
                <a16:creationId xmlns:a16="http://schemas.microsoft.com/office/drawing/2014/main" id="{99F5A03B-86DA-4BDC-E6D0-DD8C3F9DCE66}"/>
              </a:ext>
            </a:extLst>
          </p:cNvPr>
          <p:cNvSpPr/>
          <p:nvPr/>
        </p:nvSpPr>
        <p:spPr>
          <a:xfrm>
            <a:off x="6819402" y="836598"/>
            <a:ext cx="4735824" cy="31393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br>
              <a:rPr lang="he-IL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he-IL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עץ התיקיות והקבצים</a:t>
            </a:r>
          </a:p>
        </p:txBody>
      </p:sp>
      <p:pic>
        <p:nvPicPr>
          <p:cNvPr id="58" name="תמונה 57">
            <a:extLst>
              <a:ext uri="{FF2B5EF4-FFF2-40B4-BE49-F238E27FC236}">
                <a16:creationId xmlns:a16="http://schemas.microsoft.com/office/drawing/2014/main" id="{8943005F-1376-59D2-C6FB-00C4EC6A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9" r="4336"/>
          <a:stretch/>
        </p:blipFill>
        <p:spPr>
          <a:xfrm>
            <a:off x="1573781" y="295387"/>
            <a:ext cx="4495330" cy="64485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6" name="Picture 2" descr="כרטיס ברכה שורשים | סוד ירוק | 03-7324259">
            <a:extLst>
              <a:ext uri="{FF2B5EF4-FFF2-40B4-BE49-F238E27FC236}">
                <a16:creationId xmlns:a16="http://schemas.microsoft.com/office/drawing/2014/main" id="{657A0CD4-5049-CB31-C0FE-809EDA5E2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183" y="3790278"/>
            <a:ext cx="2382772" cy="17141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תמונה 61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018F9D37-01C7-93D5-062E-E91E86319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36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1EDE9C67-3C79-640C-1DFD-F2DAB4FA6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95" y="719078"/>
            <a:ext cx="6119526" cy="5922612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3AF47780-FAB2-D416-8B72-7341C8A4FFED}"/>
              </a:ext>
            </a:extLst>
          </p:cNvPr>
          <p:cNvSpPr txBox="1"/>
          <p:nvPr/>
        </p:nvSpPr>
        <p:spPr>
          <a:xfrm>
            <a:off x="6202648" y="238529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בדיקות קופסה</a:t>
            </a:r>
          </a:p>
          <a:p>
            <a:pPr algn="ctr"/>
            <a:r>
              <a:rPr lang="he-IL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he-IL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שחורה</a:t>
            </a:r>
            <a:r>
              <a:rPr lang="he-IL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  <a:r>
              <a:rPr lang="he-IL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ולבנה</a:t>
            </a:r>
          </a:p>
        </p:txBody>
      </p:sp>
      <p:pic>
        <p:nvPicPr>
          <p:cNvPr id="8" name="תמונה 7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E825F333-A119-86EF-A645-B8AA33809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6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20A61948-2497-9E9D-F75D-AB7226E907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88" r="8277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1D11DB33-F164-4B45-71B3-A7CC84BFB1AC}"/>
              </a:ext>
            </a:extLst>
          </p:cNvPr>
          <p:cNvSpPr/>
          <p:nvPr/>
        </p:nvSpPr>
        <p:spPr>
          <a:xfrm>
            <a:off x="1198627" y="1940560"/>
            <a:ext cx="9376285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Automation Project</a:t>
            </a:r>
          </a:p>
          <a:p>
            <a:pPr algn="ctr"/>
            <a:r>
              <a:rPr lang="en-US" sz="8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Main Page</a:t>
            </a:r>
          </a:p>
        </p:txBody>
      </p:sp>
      <p:pic>
        <p:nvPicPr>
          <p:cNvPr id="14" name="תמונה 1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FF25EC58-FA43-53A3-443D-9E359768A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8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741A69D1-2D3E-8923-0316-73659B44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CB82619-AAAE-ABC3-186C-7CFB4DA7D785}"/>
              </a:ext>
            </a:extLst>
          </p:cNvPr>
          <p:cNvSpPr/>
          <p:nvPr/>
        </p:nvSpPr>
        <p:spPr>
          <a:xfrm>
            <a:off x="1329636" y="835640"/>
            <a:ext cx="99817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בדיקות תוכן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9F241A2D-C0C0-2907-8A05-E79AB4FD52F8}"/>
              </a:ext>
            </a:extLst>
          </p:cNvPr>
          <p:cNvSpPr/>
          <p:nvPr/>
        </p:nvSpPr>
        <p:spPr>
          <a:xfrm>
            <a:off x="9885680" y="227584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 </a:t>
            </a:r>
            <a:r>
              <a:rPr lang="en-US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title</a:t>
            </a:r>
            <a:r>
              <a:rPr lang="he-IL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 הוא "</a:t>
            </a:r>
            <a:r>
              <a:rPr lang="en-US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Automation Project</a:t>
            </a:r>
            <a:r>
              <a:rPr lang="he-IL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”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5A8FE5A-105B-1EC2-8FA3-76F8B0B0C830}"/>
              </a:ext>
            </a:extLst>
          </p:cNvPr>
          <p:cNvSpPr/>
          <p:nvPr/>
        </p:nvSpPr>
        <p:spPr>
          <a:xfrm>
            <a:off x="6662420" y="225552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sz="180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שהכותרת מכילה את הטקסט: “</a:t>
            </a:r>
            <a:r>
              <a:rPr lang="en-US" sz="180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Automation Project - Main Page</a:t>
            </a:r>
            <a:r>
              <a:rPr lang="he-IL" sz="180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”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5D3562F2-9ED9-948C-4A1C-8AE63D79FD91}"/>
              </a:ext>
            </a:extLst>
          </p:cNvPr>
          <p:cNvSpPr/>
          <p:nvPr/>
        </p:nvSpPr>
        <p:spPr>
          <a:xfrm>
            <a:off x="3441700" y="225552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sz="180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שהדף מכיל רק אלמנט אחד ויחיד מסוג </a:t>
            </a:r>
            <a:r>
              <a:rPr lang="en-US" sz="180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h1</a:t>
            </a:r>
            <a:r>
              <a:rPr lang="en-US" sz="1800" dirty="0">
                <a:effectLst/>
                <a:latin typeface="Arial" panose="020B0604020202020204" pitchFamily="34" charset="0"/>
                <a:ea typeface="NSimSun" panose="02010609030101010101" pitchFamily="49" charset="-122"/>
              </a:rPr>
              <a:t> 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E3D1BA13-D2A9-22E2-4E58-459DE2CF78E2}"/>
              </a:ext>
            </a:extLst>
          </p:cNvPr>
          <p:cNvSpPr/>
          <p:nvPr/>
        </p:nvSpPr>
        <p:spPr>
          <a:xfrm>
            <a:off x="3441700" y="407416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שהדף מכיל בדיוק שתי טבלאות.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A690ABFA-5922-2532-EDD0-0E29D48A5FF7}"/>
              </a:ext>
            </a:extLst>
          </p:cNvPr>
          <p:cNvSpPr/>
          <p:nvPr/>
        </p:nvSpPr>
        <p:spPr>
          <a:xfrm>
            <a:off x="6654112" y="4112815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r" rtl="1"/>
            <a:r>
              <a:rPr lang="he-IL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שהכותרת של הטבלה הראשונה היא "</a:t>
            </a:r>
            <a:r>
              <a:rPr lang="en-US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Cities of the World</a:t>
            </a:r>
            <a:r>
              <a:rPr lang="he-IL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”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16993DC8-D0D2-8B09-EE27-F0DF78679066}"/>
              </a:ext>
            </a:extLst>
          </p:cNvPr>
          <p:cNvSpPr/>
          <p:nvPr/>
        </p:nvSpPr>
        <p:spPr>
          <a:xfrm>
            <a:off x="9793764" y="4112815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r" rtl="1"/>
            <a:r>
              <a:rPr lang="he-IL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שהכותרת של הטבלה השנייה, טבלת התלמידים, היא "</a:t>
            </a:r>
            <a:r>
              <a:rPr lang="en-US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Student Details”</a:t>
            </a: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8D6A1B95-16ED-4CCF-0357-BD01376FCE5B}"/>
              </a:ext>
            </a:extLst>
          </p:cNvPr>
          <p:cNvSpPr/>
          <p:nvPr/>
        </p:nvSpPr>
        <p:spPr>
          <a:xfrm>
            <a:off x="3441700" y="560832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r" rtl="1"/>
            <a:r>
              <a:rPr lang="he-IL" sz="16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שרשימת השמות הפרטיים היא: {"</a:t>
            </a:r>
            <a:r>
              <a:rPr lang="en-US" sz="16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John", "Jane", "Alice", "Michael", "Emily"}</a:t>
            </a: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81BB505E-0CE3-D8DD-B6C3-F66345129262}"/>
              </a:ext>
            </a:extLst>
          </p:cNvPr>
          <p:cNvSpPr/>
          <p:nvPr/>
        </p:nvSpPr>
        <p:spPr>
          <a:xfrm>
            <a:off x="6762644" y="560832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sz="1800" kern="150" dirty="0">
                <a:effectLst/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שיש בטבלת התלמידים 5 שורות.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 useBgFill="1">
        <p:nvSpPr>
          <p:cNvPr id="14" name="חץ: שמאלה 13">
            <a:extLst>
              <a:ext uri="{FF2B5EF4-FFF2-40B4-BE49-F238E27FC236}">
                <a16:creationId xmlns:a16="http://schemas.microsoft.com/office/drawing/2014/main" id="{71BE0C7B-8AEA-3486-E9AD-E609A4732471}"/>
              </a:ext>
            </a:extLst>
          </p:cNvPr>
          <p:cNvSpPr/>
          <p:nvPr/>
        </p:nvSpPr>
        <p:spPr>
          <a:xfrm>
            <a:off x="8987684" y="2614662"/>
            <a:ext cx="797772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5" name="חץ: שמאלה 14">
            <a:extLst>
              <a:ext uri="{FF2B5EF4-FFF2-40B4-BE49-F238E27FC236}">
                <a16:creationId xmlns:a16="http://schemas.microsoft.com/office/drawing/2014/main" id="{6B108931-9DD1-354E-452B-287041676EEF}"/>
              </a:ext>
            </a:extLst>
          </p:cNvPr>
          <p:cNvSpPr/>
          <p:nvPr/>
        </p:nvSpPr>
        <p:spPr>
          <a:xfrm>
            <a:off x="5764424" y="2594342"/>
            <a:ext cx="797772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7" name="חץ: שמאלה 16">
            <a:extLst>
              <a:ext uri="{FF2B5EF4-FFF2-40B4-BE49-F238E27FC236}">
                <a16:creationId xmlns:a16="http://schemas.microsoft.com/office/drawing/2014/main" id="{9C878B95-94D6-287D-5291-D7B79F657973}"/>
              </a:ext>
            </a:extLst>
          </p:cNvPr>
          <p:cNvSpPr/>
          <p:nvPr/>
        </p:nvSpPr>
        <p:spPr>
          <a:xfrm rot="10800000">
            <a:off x="8937572" y="4544632"/>
            <a:ext cx="797772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8" name="חץ: שמאלה 17">
            <a:extLst>
              <a:ext uri="{FF2B5EF4-FFF2-40B4-BE49-F238E27FC236}">
                <a16:creationId xmlns:a16="http://schemas.microsoft.com/office/drawing/2014/main" id="{21A051D4-AAFA-F429-0495-FF34E9DEB5B4}"/>
              </a:ext>
            </a:extLst>
          </p:cNvPr>
          <p:cNvSpPr/>
          <p:nvPr/>
        </p:nvSpPr>
        <p:spPr>
          <a:xfrm>
            <a:off x="5921625" y="5854375"/>
            <a:ext cx="797772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19" name="חץ: שמאלה 18">
            <a:extLst>
              <a:ext uri="{FF2B5EF4-FFF2-40B4-BE49-F238E27FC236}">
                <a16:creationId xmlns:a16="http://schemas.microsoft.com/office/drawing/2014/main" id="{300FACB0-C1EA-F718-B5AC-CDF95510444B}"/>
              </a:ext>
            </a:extLst>
          </p:cNvPr>
          <p:cNvSpPr/>
          <p:nvPr/>
        </p:nvSpPr>
        <p:spPr>
          <a:xfrm rot="16200000">
            <a:off x="4231371" y="3498367"/>
            <a:ext cx="579550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20" name="חץ: שמאלה 19">
            <a:extLst>
              <a:ext uri="{FF2B5EF4-FFF2-40B4-BE49-F238E27FC236}">
                <a16:creationId xmlns:a16="http://schemas.microsoft.com/office/drawing/2014/main" id="{140A2B92-3691-34BB-1946-2445CCC51CE7}"/>
              </a:ext>
            </a:extLst>
          </p:cNvPr>
          <p:cNvSpPr/>
          <p:nvPr/>
        </p:nvSpPr>
        <p:spPr>
          <a:xfrm rot="10800000">
            <a:off x="5764424" y="4412982"/>
            <a:ext cx="797772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2D00654B-BA25-7B01-0F2F-B2248BAE7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42" y="2320296"/>
            <a:ext cx="3012573" cy="4428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25" name="חץ: מכופף 24">
            <a:extLst>
              <a:ext uri="{FF2B5EF4-FFF2-40B4-BE49-F238E27FC236}">
                <a16:creationId xmlns:a16="http://schemas.microsoft.com/office/drawing/2014/main" id="{B26B33F4-78AB-F919-54A4-321ED846D796}"/>
              </a:ext>
            </a:extLst>
          </p:cNvPr>
          <p:cNvSpPr/>
          <p:nvPr/>
        </p:nvSpPr>
        <p:spPr>
          <a:xfrm rot="10800000">
            <a:off x="9479280" y="5612433"/>
            <a:ext cx="1832106" cy="1107996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79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741A69D1-2D3E-8923-0316-73659B44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CB82619-AAAE-ABC3-186C-7CFB4DA7D785}"/>
              </a:ext>
            </a:extLst>
          </p:cNvPr>
          <p:cNvSpPr/>
          <p:nvPr/>
        </p:nvSpPr>
        <p:spPr>
          <a:xfrm>
            <a:off x="1329636" y="835640"/>
            <a:ext cx="998175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66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עבודה עם טופס</a:t>
            </a: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C36524CA-4620-393A-BCB0-676D2420D2A3}"/>
              </a:ext>
            </a:extLst>
          </p:cNvPr>
          <p:cNvSpPr/>
          <p:nvPr/>
        </p:nvSpPr>
        <p:spPr>
          <a:xfrm>
            <a:off x="9591040" y="244856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של מילואי הטופס ושליחתו 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1649E952-6C97-7DA8-FF9E-5D67E7AF79A2}"/>
              </a:ext>
            </a:extLst>
          </p:cNvPr>
          <p:cNvSpPr/>
          <p:nvPr/>
        </p:nvSpPr>
        <p:spPr>
          <a:xfrm>
            <a:off x="5354320" y="244856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</a:t>
            </a:r>
            <a:r>
              <a:rPr lang="en-US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Query</a:t>
            </a:r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 נכונה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61D64DCE-B83E-09E1-49CA-E31EF1B4F92C}"/>
              </a:ext>
            </a:extLst>
          </p:cNvPr>
          <p:cNvSpPr/>
          <p:nvPr/>
        </p:nvSpPr>
        <p:spPr>
          <a:xfrm>
            <a:off x="801316" y="2448560"/>
            <a:ext cx="2225040" cy="12496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he-IL" kern="150" dirty="0">
                <a:latin typeface="Liberation Serif"/>
                <a:ea typeface="NSimSun" panose="02010609030101010101" pitchFamily="49" charset="-122"/>
                <a:cs typeface="Arial" panose="020B0604020202020204" pitchFamily="34" charset="0"/>
              </a:rPr>
              <a:t>בדיקה שהכפתור לניקוי הטופס עובד </a:t>
            </a:r>
            <a:endParaRPr lang="en-US" sz="1800" kern="150" dirty="0">
              <a:effectLst/>
              <a:latin typeface="Liberation Serif"/>
              <a:ea typeface="NSimSun" panose="02010609030101010101" pitchFamily="49" charset="-122"/>
              <a:cs typeface="Arial" panose="020B0604020202020204" pitchFamily="34" charset="0"/>
            </a:endParaRPr>
          </a:p>
        </p:txBody>
      </p:sp>
      <p:sp useBgFill="1">
        <p:nvSpPr>
          <p:cNvPr id="7" name="חץ: שמאלה 6">
            <a:extLst>
              <a:ext uri="{FF2B5EF4-FFF2-40B4-BE49-F238E27FC236}">
                <a16:creationId xmlns:a16="http://schemas.microsoft.com/office/drawing/2014/main" id="{D584DD6C-AF3A-2C3C-BC57-99E20388ECF3}"/>
              </a:ext>
            </a:extLst>
          </p:cNvPr>
          <p:cNvSpPr/>
          <p:nvPr/>
        </p:nvSpPr>
        <p:spPr>
          <a:xfrm>
            <a:off x="7969197" y="2787382"/>
            <a:ext cx="1232006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 useBgFill="1">
        <p:nvSpPr>
          <p:cNvPr id="8" name="חץ: שמאלה 7">
            <a:extLst>
              <a:ext uri="{FF2B5EF4-FFF2-40B4-BE49-F238E27FC236}">
                <a16:creationId xmlns:a16="http://schemas.microsoft.com/office/drawing/2014/main" id="{0A11BAC2-985A-DB2D-E5AD-F52A80BB22B0}"/>
              </a:ext>
            </a:extLst>
          </p:cNvPr>
          <p:cNvSpPr/>
          <p:nvPr/>
        </p:nvSpPr>
        <p:spPr>
          <a:xfrm>
            <a:off x="3574335" y="2787382"/>
            <a:ext cx="1232006" cy="572036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ADFF530B-3C35-5C2E-90C7-1D2CCE2B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359" r="41221"/>
          <a:stretch/>
        </p:blipFill>
        <p:spPr>
          <a:xfrm>
            <a:off x="6221679" y="4094480"/>
            <a:ext cx="5416604" cy="2515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11" name="חץ: שמאלה 10">
            <a:extLst>
              <a:ext uri="{FF2B5EF4-FFF2-40B4-BE49-F238E27FC236}">
                <a16:creationId xmlns:a16="http://schemas.microsoft.com/office/drawing/2014/main" id="{E6E0ED04-2429-8AB2-8841-6A566F815959}"/>
              </a:ext>
            </a:extLst>
          </p:cNvPr>
          <p:cNvSpPr/>
          <p:nvPr/>
        </p:nvSpPr>
        <p:spPr>
          <a:xfrm>
            <a:off x="5053938" y="4861559"/>
            <a:ext cx="1042062" cy="720358"/>
          </a:xfrm>
          <a:prstGeom prst="leftArrow">
            <a:avLst/>
          </a:prstGeom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4FA2AF1E-5222-0220-FA66-99B981F89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74" y="4094480"/>
            <a:ext cx="4777185" cy="2515872"/>
          </a:xfrm>
          <a:prstGeom prst="rect">
            <a:avLst/>
          </a:prstGeom>
        </p:spPr>
      </p:pic>
      <p:cxnSp>
        <p:nvCxnSpPr>
          <p:cNvPr id="19" name="מחבר חץ ישר 18">
            <a:extLst>
              <a:ext uri="{FF2B5EF4-FFF2-40B4-BE49-F238E27FC236}">
                <a16:creationId xmlns:a16="http://schemas.microsoft.com/office/drawing/2014/main" id="{9492D2EC-E8C9-B836-C33C-CA31FF2710F2}"/>
              </a:ext>
            </a:extLst>
          </p:cNvPr>
          <p:cNvCxnSpPr>
            <a:cxnSpLocks/>
          </p:cNvCxnSpPr>
          <p:nvPr/>
        </p:nvCxnSpPr>
        <p:spPr>
          <a:xfrm flipH="1">
            <a:off x="6547789" y="5849084"/>
            <a:ext cx="76531" cy="428652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845FE772-BAB3-83C4-C732-F203976693C0}"/>
              </a:ext>
            </a:extLst>
          </p:cNvPr>
          <p:cNvCxnSpPr>
            <a:cxnSpLocks/>
          </p:cNvCxnSpPr>
          <p:nvPr/>
        </p:nvCxnSpPr>
        <p:spPr>
          <a:xfrm flipH="1">
            <a:off x="801316" y="5942806"/>
            <a:ext cx="76531" cy="428652"/>
          </a:xfrm>
          <a:prstGeom prst="straightConnector1">
            <a:avLst/>
          </a:prstGeom>
          <a:ln w="53975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5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גופן, לוגו, גרפיקה, סמל&#10;&#10;התיאור נוצר באופן אוטומטי">
            <a:extLst>
              <a:ext uri="{FF2B5EF4-FFF2-40B4-BE49-F238E27FC236}">
                <a16:creationId xmlns:a16="http://schemas.microsoft.com/office/drawing/2014/main" id="{741A69D1-2D3E-8923-0316-73659B44A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1" t="11431" r="11587" b="20484"/>
          <a:stretch/>
        </p:blipFill>
        <p:spPr>
          <a:xfrm>
            <a:off x="29156" y="48518"/>
            <a:ext cx="1544320" cy="1341120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8CB82619-AAAE-ABC3-186C-7CFB4DA7D785}"/>
              </a:ext>
            </a:extLst>
          </p:cNvPr>
          <p:cNvSpPr/>
          <p:nvPr/>
        </p:nvSpPr>
        <p:spPr>
          <a:xfrm>
            <a:off x="1349956" y="625609"/>
            <a:ext cx="998175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Bug</a:t>
            </a:r>
            <a:endParaRPr lang="he-IL" sz="6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4FA2AF1E-5222-0220-FA66-99B981F891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157" t="45021" r="50000" b="46591"/>
          <a:stretch/>
        </p:blipFill>
        <p:spPr>
          <a:xfrm>
            <a:off x="8832208" y="2755571"/>
            <a:ext cx="2909881" cy="720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A5498EA4-3E33-A1FD-5079-FD0038B20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34" y="2808056"/>
            <a:ext cx="2909881" cy="720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 useBgFill="1">
        <p:nvSpPr>
          <p:cNvPr id="9" name="לא שווה 8">
            <a:extLst>
              <a:ext uri="{FF2B5EF4-FFF2-40B4-BE49-F238E27FC236}">
                <a16:creationId xmlns:a16="http://schemas.microsoft.com/office/drawing/2014/main" id="{E4FF8506-0D1D-58FF-BFDA-CE3EE5B6FD7A}"/>
              </a:ext>
            </a:extLst>
          </p:cNvPr>
          <p:cNvSpPr/>
          <p:nvPr/>
        </p:nvSpPr>
        <p:spPr>
          <a:xfrm>
            <a:off x="5197618" y="2539334"/>
            <a:ext cx="2503661" cy="1257801"/>
          </a:xfrm>
          <a:prstGeom prst="mathNot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chemeClr val="tx1"/>
              </a:solidFill>
            </a:endParaRPr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39FF5DBA-5E95-C304-EDCE-26B39C2DC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880" y="4226560"/>
            <a:ext cx="7802880" cy="233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BCFD6E0-EAE3-1637-12E9-03DF27BC6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534" y="48518"/>
            <a:ext cx="1976120" cy="197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998546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Hadassah Friedlaender"/>
        <a:ea typeface=""/>
        <a:cs typeface=""/>
      </a:majorFont>
      <a:minorFont>
        <a:latin typeface="Calibri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2152</TotalTime>
  <Words>568</Words>
  <Application>Microsoft Office PowerPoint</Application>
  <PresentationFormat>מסך רחב</PresentationFormat>
  <Paragraphs>148</Paragraphs>
  <Slides>28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28</vt:i4>
      </vt:variant>
    </vt:vector>
  </HeadingPairs>
  <TitlesOfParts>
    <vt:vector size="36" baseType="lpstr">
      <vt:lpstr>Meiryo</vt:lpstr>
      <vt:lpstr>Aptos</vt:lpstr>
      <vt:lpstr>Arial</vt:lpstr>
      <vt:lpstr>Calibri</vt:lpstr>
      <vt:lpstr>Corbel</vt:lpstr>
      <vt:lpstr>Hadassah Friedlaender</vt:lpstr>
      <vt:lpstr>Liberation Serif</vt:lpstr>
      <vt:lpstr>SketchLinesVTI</vt:lpstr>
      <vt:lpstr>קורס בודק תוכנה  אוטומטי מספר 37  בהנחייתו של   אלדד בקשי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 אתר בית הספר</vt:lpstr>
      <vt:lpstr> אתר בית הספר</vt:lpstr>
      <vt:lpstr>Bug - 1</vt:lpstr>
      <vt:lpstr>Bug - 2</vt:lpstr>
      <vt:lpstr>Bug - 3</vt:lpstr>
      <vt:lpstr>מצגת של PowerPoint‏</vt:lpstr>
      <vt:lpstr>גוגל תרגום</vt:lpstr>
      <vt:lpstr>מצגת של PowerPoint‏</vt:lpstr>
      <vt:lpstr>מצגת של PowerPoint‏</vt:lpstr>
      <vt:lpstr> Bug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niv kotek</dc:creator>
  <cp:lastModifiedBy>niv kotek</cp:lastModifiedBy>
  <cp:revision>23</cp:revision>
  <dcterms:created xsi:type="dcterms:W3CDTF">2024-09-28T00:04:09Z</dcterms:created>
  <dcterms:modified xsi:type="dcterms:W3CDTF">2024-09-30T12:03:38Z</dcterms:modified>
</cp:coreProperties>
</file>